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92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6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C0C0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6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0C0C0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6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6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135819" y="62038"/>
            <a:ext cx="1008380" cy="127635"/>
          </a:xfrm>
          <a:custGeom>
            <a:avLst/>
            <a:gdLst/>
            <a:ahLst/>
            <a:cxnLst/>
            <a:rect l="l" t="t" r="r" b="b"/>
            <a:pathLst>
              <a:path w="1008379" h="127635">
                <a:moveTo>
                  <a:pt x="1008081" y="127447"/>
                </a:moveTo>
                <a:lnTo>
                  <a:pt x="0" y="127447"/>
                </a:lnTo>
                <a:lnTo>
                  <a:pt x="326870" y="0"/>
                </a:lnTo>
                <a:lnTo>
                  <a:pt x="1008081" y="127447"/>
                </a:lnTo>
                <a:close/>
              </a:path>
            </a:pathLst>
          </a:custGeom>
          <a:solidFill>
            <a:srgbClr val="263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0"/>
            <a:ext cx="8735695" cy="651510"/>
          </a:xfrm>
          <a:custGeom>
            <a:avLst/>
            <a:gdLst/>
            <a:ahLst/>
            <a:cxnLst/>
            <a:rect l="l" t="t" r="r" b="b"/>
            <a:pathLst>
              <a:path w="8735695" h="651510">
                <a:moveTo>
                  <a:pt x="8735111" y="0"/>
                </a:moveTo>
                <a:lnTo>
                  <a:pt x="7026122" y="0"/>
                </a:lnTo>
                <a:lnTo>
                  <a:pt x="7019010" y="0"/>
                </a:lnTo>
                <a:lnTo>
                  <a:pt x="0" y="0"/>
                </a:lnTo>
                <a:lnTo>
                  <a:pt x="0" y="651116"/>
                </a:lnTo>
                <a:lnTo>
                  <a:pt x="7019010" y="651116"/>
                </a:lnTo>
                <a:lnTo>
                  <a:pt x="7026122" y="651116"/>
                </a:lnTo>
                <a:lnTo>
                  <a:pt x="7026122" y="648423"/>
                </a:lnTo>
                <a:lnTo>
                  <a:pt x="8735111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46207" y="186926"/>
            <a:ext cx="998219" cy="379095"/>
          </a:xfrm>
          <a:custGeom>
            <a:avLst/>
            <a:gdLst/>
            <a:ahLst/>
            <a:cxnLst/>
            <a:rect l="l" t="t" r="r" b="b"/>
            <a:pathLst>
              <a:path w="998220" h="379095">
                <a:moveTo>
                  <a:pt x="0" y="378586"/>
                </a:moveTo>
                <a:lnTo>
                  <a:pt x="0" y="0"/>
                </a:lnTo>
                <a:lnTo>
                  <a:pt x="997792" y="0"/>
                </a:lnTo>
                <a:lnTo>
                  <a:pt x="0" y="378586"/>
                </a:lnTo>
                <a:close/>
              </a:path>
            </a:pathLst>
          </a:custGeom>
          <a:solidFill>
            <a:srgbClr val="3E5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132618" y="5023581"/>
            <a:ext cx="182245" cy="81280"/>
          </a:xfrm>
          <a:custGeom>
            <a:avLst/>
            <a:gdLst/>
            <a:ahLst/>
            <a:cxnLst/>
            <a:rect l="l" t="t" r="r" b="b"/>
            <a:pathLst>
              <a:path w="182245" h="81279">
                <a:moveTo>
                  <a:pt x="122988" y="80742"/>
                </a:moveTo>
                <a:lnTo>
                  <a:pt x="0" y="0"/>
                </a:lnTo>
                <a:lnTo>
                  <a:pt x="182002" y="0"/>
                </a:lnTo>
                <a:lnTo>
                  <a:pt x="122988" y="80742"/>
                </a:lnTo>
                <a:close/>
              </a:path>
            </a:pathLst>
          </a:custGeom>
          <a:solidFill>
            <a:srgbClr val="D1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206308" y="4731334"/>
            <a:ext cx="937894" cy="412750"/>
          </a:xfrm>
          <a:custGeom>
            <a:avLst/>
            <a:gdLst/>
            <a:ahLst/>
            <a:cxnLst/>
            <a:rect l="l" t="t" r="r" b="b"/>
            <a:pathLst>
              <a:path w="937895" h="412750">
                <a:moveTo>
                  <a:pt x="937691" y="0"/>
                </a:moveTo>
                <a:lnTo>
                  <a:pt x="309778" y="0"/>
                </a:lnTo>
                <a:lnTo>
                  <a:pt x="308521" y="0"/>
                </a:lnTo>
                <a:lnTo>
                  <a:pt x="308521" y="1676"/>
                </a:lnTo>
                <a:lnTo>
                  <a:pt x="0" y="412178"/>
                </a:lnTo>
                <a:lnTo>
                  <a:pt x="309778" y="412178"/>
                </a:lnTo>
                <a:lnTo>
                  <a:pt x="937691" y="412178"/>
                </a:lnTo>
                <a:lnTo>
                  <a:pt x="937691" y="0"/>
                </a:lnTo>
                <a:close/>
              </a:path>
            </a:pathLst>
          </a:custGeom>
          <a:solidFill>
            <a:srgbClr val="C7D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133981" y="4838268"/>
            <a:ext cx="1010285" cy="187325"/>
          </a:xfrm>
          <a:custGeom>
            <a:avLst/>
            <a:gdLst/>
            <a:ahLst/>
            <a:cxnLst/>
            <a:rect l="l" t="t" r="r" b="b"/>
            <a:pathLst>
              <a:path w="1010284" h="187325">
                <a:moveTo>
                  <a:pt x="1010018" y="0"/>
                </a:moveTo>
                <a:lnTo>
                  <a:pt x="140614" y="0"/>
                </a:lnTo>
                <a:lnTo>
                  <a:pt x="137655" y="0"/>
                </a:lnTo>
                <a:lnTo>
                  <a:pt x="137655" y="3949"/>
                </a:lnTo>
                <a:lnTo>
                  <a:pt x="0" y="187134"/>
                </a:lnTo>
                <a:lnTo>
                  <a:pt x="137655" y="187134"/>
                </a:lnTo>
                <a:lnTo>
                  <a:pt x="1010018" y="187147"/>
                </a:lnTo>
                <a:lnTo>
                  <a:pt x="1010018" y="0"/>
                </a:lnTo>
                <a:close/>
              </a:path>
            </a:pathLst>
          </a:custGeom>
          <a:solidFill>
            <a:srgbClr val="FF9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076" y="1555037"/>
            <a:ext cx="2403475" cy="579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6376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4589" y="2375166"/>
            <a:ext cx="3714115" cy="15011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0C0C0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26-Dec-25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27538" y="4812839"/>
            <a:ext cx="243388" cy="204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Roboto Cn"/>
                <a:cs typeface="Roboto Cn"/>
              </a:defRPr>
            </a:lvl1pPr>
          </a:lstStyle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hutoshkumar@calichegloba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shutoshkumar@calichegloba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hyperlink" Target="mailto:anandhmathew@calicheglobal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44482" y="657775"/>
            <a:ext cx="1299845" cy="433070"/>
          </a:xfrm>
          <a:custGeom>
            <a:avLst/>
            <a:gdLst/>
            <a:ahLst/>
            <a:cxnLst/>
            <a:rect l="l" t="t" r="r" b="b"/>
            <a:pathLst>
              <a:path w="1299845" h="433069">
                <a:moveTo>
                  <a:pt x="1299299" y="432899"/>
                </a:moveTo>
                <a:lnTo>
                  <a:pt x="0" y="432899"/>
                </a:lnTo>
                <a:lnTo>
                  <a:pt x="421298" y="0"/>
                </a:lnTo>
                <a:lnTo>
                  <a:pt x="1299299" y="432899"/>
                </a:lnTo>
                <a:close/>
              </a:path>
            </a:pathLst>
          </a:custGeom>
          <a:solidFill>
            <a:srgbClr val="263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848090" cy="5143500"/>
            <a:chOff x="0" y="0"/>
            <a:chExt cx="8848090" cy="51435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8654415" cy="5143500"/>
            </a:xfrm>
            <a:custGeom>
              <a:avLst/>
              <a:gdLst/>
              <a:ahLst/>
              <a:cxnLst/>
              <a:rect l="l" t="t" r="r" b="b"/>
              <a:pathLst>
                <a:path w="8654415" h="5143500">
                  <a:moveTo>
                    <a:pt x="8654301" y="0"/>
                  </a:moveTo>
                  <a:lnTo>
                    <a:pt x="3524999" y="0"/>
                  </a:lnTo>
                  <a:lnTo>
                    <a:pt x="3517887" y="0"/>
                  </a:lnTo>
                  <a:lnTo>
                    <a:pt x="0" y="0"/>
                  </a:lnTo>
                  <a:lnTo>
                    <a:pt x="0" y="5143500"/>
                  </a:lnTo>
                  <a:lnTo>
                    <a:pt x="3524999" y="5143500"/>
                  </a:lnTo>
                  <a:lnTo>
                    <a:pt x="3524999" y="5129301"/>
                  </a:lnTo>
                  <a:lnTo>
                    <a:pt x="865430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090764"/>
              <a:ext cx="8848090" cy="2962275"/>
            </a:xfrm>
            <a:custGeom>
              <a:avLst/>
              <a:gdLst/>
              <a:ahLst/>
              <a:cxnLst/>
              <a:rect l="l" t="t" r="r" b="b"/>
              <a:pathLst>
                <a:path w="8848090" h="2962275">
                  <a:moveTo>
                    <a:pt x="8847493" y="63"/>
                  </a:moveTo>
                  <a:lnTo>
                    <a:pt x="5888939" y="63"/>
                  </a:lnTo>
                  <a:lnTo>
                    <a:pt x="0" y="0"/>
                  </a:lnTo>
                  <a:lnTo>
                    <a:pt x="0" y="2961919"/>
                  </a:lnTo>
                  <a:lnTo>
                    <a:pt x="5885586" y="2961919"/>
                  </a:lnTo>
                  <a:lnTo>
                    <a:pt x="5888939" y="2961919"/>
                  </a:lnTo>
                  <a:lnTo>
                    <a:pt x="5888939" y="2958630"/>
                  </a:lnTo>
                  <a:lnTo>
                    <a:pt x="8847493" y="63"/>
                  </a:lnTo>
                  <a:close/>
                </a:path>
              </a:pathLst>
            </a:custGeom>
            <a:solidFill>
              <a:srgbClr val="3E5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77236" y="4579944"/>
              <a:ext cx="394335" cy="131445"/>
            </a:xfrm>
            <a:custGeom>
              <a:avLst/>
              <a:gdLst/>
              <a:ahLst/>
              <a:cxnLst/>
              <a:rect l="l" t="t" r="r" b="b"/>
              <a:pathLst>
                <a:path w="394335" h="131445">
                  <a:moveTo>
                    <a:pt x="266380" y="131399"/>
                  </a:moveTo>
                  <a:lnTo>
                    <a:pt x="0" y="0"/>
                  </a:lnTo>
                  <a:lnTo>
                    <a:pt x="394199" y="0"/>
                  </a:lnTo>
                  <a:lnTo>
                    <a:pt x="266380" y="131399"/>
                  </a:lnTo>
                  <a:close/>
                </a:path>
              </a:pathLst>
            </a:custGeom>
            <a:solidFill>
              <a:srgbClr val="D16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680202" y="427834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550" y="304549"/>
                  </a:moveTo>
                  <a:lnTo>
                    <a:pt x="0" y="304549"/>
                  </a:lnTo>
                  <a:lnTo>
                    <a:pt x="304550" y="0"/>
                  </a:lnTo>
                  <a:lnTo>
                    <a:pt x="304550" y="304549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5861" y="4341568"/>
              <a:ext cx="1336751" cy="67544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4902" y="132200"/>
            <a:ext cx="168249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63148"/>
                </a:solidFill>
                <a:latin typeface="Calibri"/>
                <a:cs typeface="Calibri"/>
              </a:rPr>
              <a:t>IBAAS</a:t>
            </a:r>
            <a:r>
              <a:rPr sz="2400" spc="50" dirty="0">
                <a:solidFill>
                  <a:srgbClr val="263148"/>
                </a:solidFill>
                <a:latin typeface="Calibri"/>
                <a:cs typeface="Calibri"/>
              </a:rPr>
              <a:t> </a:t>
            </a:r>
            <a:r>
              <a:rPr sz="2400" spc="-65" dirty="0">
                <a:solidFill>
                  <a:srgbClr val="263148"/>
                </a:solidFill>
                <a:latin typeface="Calibri"/>
                <a:cs typeface="Calibri"/>
              </a:rPr>
              <a:t>2025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885" y="497959"/>
            <a:ext cx="5648325" cy="2106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63148"/>
                </a:solidFill>
                <a:latin typeface="Calibri"/>
                <a:cs typeface="Calibri"/>
              </a:rPr>
              <a:t>TECHNICAL</a:t>
            </a:r>
            <a:r>
              <a:rPr sz="2400" b="1" spc="225" dirty="0">
                <a:solidFill>
                  <a:srgbClr val="263148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63148"/>
                </a:solidFill>
                <a:latin typeface="Calibri"/>
                <a:cs typeface="Calibri"/>
              </a:rPr>
              <a:t>LECTURE</a:t>
            </a:r>
            <a:r>
              <a:rPr sz="2400" b="1" spc="229" dirty="0">
                <a:solidFill>
                  <a:srgbClr val="263148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263148"/>
                </a:solidFill>
                <a:latin typeface="Calibri"/>
                <a:cs typeface="Calibri"/>
              </a:rPr>
              <a:t>SERIES</a:t>
            </a:r>
            <a:endParaRPr sz="24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00" b="1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ADAPT:</a:t>
            </a:r>
            <a:r>
              <a:rPr sz="2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2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AI-</a:t>
            </a:r>
            <a:r>
              <a:rPr sz="2200" b="1" spc="-75" dirty="0">
                <a:solidFill>
                  <a:srgbClr val="FFFFFF"/>
                </a:solidFill>
                <a:latin typeface="Calibri"/>
                <a:cs typeface="Calibri"/>
              </a:rPr>
              <a:t>Powered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Platform</a:t>
            </a:r>
            <a:r>
              <a:rPr sz="2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2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Modernizing 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Legacy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PLCs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75" dirty="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45" dirty="0">
                <a:solidFill>
                  <a:srgbClr val="FFFFFF"/>
                </a:solidFill>
                <a:latin typeface="Calibri"/>
                <a:cs typeface="Calibri"/>
              </a:rPr>
              <a:t>Real-Time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FFFF"/>
                </a:solidFill>
                <a:latin typeface="Calibri"/>
                <a:cs typeface="Calibri"/>
              </a:rPr>
              <a:t>Plant-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Wide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IoT</a:t>
            </a:r>
            <a:r>
              <a:rPr sz="2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0" dirty="0">
                <a:solidFill>
                  <a:srgbClr val="FFFFFF"/>
                </a:solidFill>
                <a:latin typeface="Calibri"/>
                <a:cs typeface="Calibri"/>
              </a:rPr>
              <a:t>System </a:t>
            </a:r>
            <a:r>
              <a:rPr sz="2200" b="1" spc="-9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Enhanced </a:t>
            </a:r>
            <a:r>
              <a:rPr sz="2200" b="1" spc="-90" dirty="0">
                <a:solidFill>
                  <a:srgbClr val="FFFFFF"/>
                </a:solidFill>
                <a:latin typeface="Calibri"/>
                <a:cs typeface="Calibri"/>
              </a:rPr>
              <a:t>Downstream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Efficiency</a:t>
            </a:r>
            <a:r>
              <a:rPr sz="2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200" b="1" spc="-10" dirty="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22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7750" y="4278350"/>
            <a:ext cx="5166360" cy="304800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49530" rIns="0" bIns="0" rtlCol="0">
            <a:spAutoFit/>
          </a:bodyPr>
          <a:lstStyle/>
          <a:p>
            <a:pPr marL="106045">
              <a:lnSpc>
                <a:spcPct val="100000"/>
              </a:lnSpc>
              <a:spcBef>
                <a:spcPts val="390"/>
              </a:spcBef>
            </a:pPr>
            <a:r>
              <a:rPr sz="1400" spc="-45" dirty="0">
                <a:latin typeface="Calibri"/>
                <a:cs typeface="Calibri"/>
              </a:rPr>
              <a:t>Ashutosh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30" dirty="0">
                <a:latin typeface="Calibri"/>
                <a:cs typeface="Calibri"/>
              </a:rPr>
              <a:t>Kumar,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65" dirty="0">
                <a:latin typeface="Calibri"/>
                <a:cs typeface="Calibri"/>
              </a:rPr>
              <a:t>7903620014,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  <a:hlinkClick r:id="rId3"/>
              </a:rPr>
              <a:t>ashutoshkumar@calicheglobal.com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65400" y="4380086"/>
            <a:ext cx="816424" cy="5266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845185">
              <a:lnSpc>
                <a:spcPts val="2755"/>
              </a:lnSpc>
            </a:pPr>
            <a:r>
              <a:rPr sz="2500" spc="55" dirty="0">
                <a:solidFill>
                  <a:srgbClr val="FFFFFF"/>
                </a:solidFill>
                <a:latin typeface="Cambria"/>
                <a:cs typeface="Cambria"/>
              </a:rPr>
              <a:t>Steel</a:t>
            </a:r>
            <a:r>
              <a:rPr sz="2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275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Mill</a:t>
            </a:r>
            <a:r>
              <a:rPr sz="25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r>
              <a:rPr sz="2500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70" dirty="0">
                <a:solidFill>
                  <a:srgbClr val="FFFFFF"/>
                </a:solidFill>
                <a:latin typeface="Cambria"/>
                <a:cs typeface="Cambria"/>
              </a:rPr>
              <a:t>Streaming</a:t>
            </a:r>
            <a:endParaRPr sz="25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641537" y="1046468"/>
            <a:ext cx="5861050" cy="3326765"/>
            <a:chOff x="1641537" y="1046468"/>
            <a:chExt cx="5861050" cy="33267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60587" y="1065518"/>
              <a:ext cx="5810521" cy="32882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51062" y="1055993"/>
              <a:ext cx="5842000" cy="3307715"/>
            </a:xfrm>
            <a:custGeom>
              <a:avLst/>
              <a:gdLst/>
              <a:ahLst/>
              <a:cxnLst/>
              <a:rect l="l" t="t" r="r" b="b"/>
              <a:pathLst>
                <a:path w="5842000" h="3307715">
                  <a:moveTo>
                    <a:pt x="0" y="0"/>
                  </a:moveTo>
                  <a:lnTo>
                    <a:pt x="5841875" y="0"/>
                  </a:lnTo>
                  <a:lnTo>
                    <a:pt x="5841875" y="3307275"/>
                  </a:lnTo>
                  <a:lnTo>
                    <a:pt x="0" y="330727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008327" y="4368604"/>
            <a:ext cx="51238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Window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for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selecting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specific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equipment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and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the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parameter</a:t>
            </a:r>
            <a:r>
              <a:rPr sz="1200" b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ambria"/>
                <a:cs typeface="Cambria"/>
              </a:rPr>
              <a:t>streaming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217170">
              <a:lnSpc>
                <a:spcPts val="2590"/>
              </a:lnSpc>
            </a:pPr>
            <a:r>
              <a:rPr sz="2200" spc="55" dirty="0">
                <a:solidFill>
                  <a:srgbClr val="FFFFFF"/>
                </a:solidFill>
                <a:latin typeface="Cambria"/>
                <a:cs typeface="Cambria"/>
              </a:rPr>
              <a:t>Steel</a:t>
            </a:r>
            <a:r>
              <a:rPr sz="22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24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6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Mill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spc="-110" dirty="0">
                <a:solidFill>
                  <a:srgbClr val="FFFFFF"/>
                </a:solidFill>
                <a:latin typeface="Cambria"/>
                <a:cs typeface="Cambria"/>
              </a:rPr>
              <a:t>: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Material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200" dirty="0">
                <a:solidFill>
                  <a:srgbClr val="FFFFFF"/>
                </a:solidFill>
                <a:latin typeface="Cambria"/>
                <a:cs typeface="Cambria"/>
              </a:rPr>
              <a:t>Traceability</a:t>
            </a:r>
            <a:r>
              <a:rPr sz="2200" spc="-10" dirty="0">
                <a:solidFill>
                  <a:srgbClr val="FFFFFF"/>
                </a:solidFill>
                <a:latin typeface="Cambria"/>
                <a:cs typeface="Cambria"/>
              </a:rPr>
              <a:t> Window</a:t>
            </a:r>
            <a:endParaRPr sz="22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26775" y="1318900"/>
            <a:ext cx="6490427" cy="3142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12011" y="4476503"/>
            <a:ext cx="4716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As</a:t>
            </a:r>
            <a:r>
              <a:rPr sz="1200" b="1" spc="5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per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the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material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ID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the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traceability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across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different</a:t>
            </a:r>
            <a:r>
              <a:rPr sz="1200" b="1" spc="5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ambria"/>
                <a:cs typeface="Cambria"/>
              </a:rPr>
              <a:t>equipment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1270" rIns="0" bIns="0" rtlCol="0">
            <a:spAutoFit/>
          </a:bodyPr>
          <a:lstStyle/>
          <a:p>
            <a:pPr marL="252729">
              <a:lnSpc>
                <a:spcPct val="100000"/>
              </a:lnSpc>
              <a:spcBef>
                <a:spcPts val="10"/>
              </a:spcBef>
            </a:pPr>
            <a:r>
              <a:rPr sz="2100" spc="50" dirty="0">
                <a:solidFill>
                  <a:srgbClr val="FFFFFF"/>
                </a:solidFill>
                <a:latin typeface="Cambria"/>
                <a:cs typeface="Cambria"/>
              </a:rPr>
              <a:t>Steel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22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Mill: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Live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5" dirty="0">
                <a:solidFill>
                  <a:srgbClr val="FFFFFF"/>
                </a:solidFill>
                <a:latin typeface="Cambria"/>
                <a:cs typeface="Cambria"/>
              </a:rPr>
              <a:t>Stream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50" dirty="0">
                <a:solidFill>
                  <a:srgbClr val="FFFFFF"/>
                </a:solidFill>
                <a:latin typeface="Cambria"/>
                <a:cs typeface="Cambria"/>
              </a:rPr>
              <a:t>Statistical</a:t>
            </a:r>
            <a:r>
              <a:rPr sz="21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Analysis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5812" y="1264925"/>
            <a:ext cx="6092367" cy="3142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96491" y="4368604"/>
            <a:ext cx="6148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Live</a:t>
            </a:r>
            <a:r>
              <a:rPr sz="1200" b="1" spc="1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stream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of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data,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Selection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of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period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of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interest</a:t>
            </a:r>
            <a:r>
              <a:rPr sz="1200" b="1" spc="1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and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Statistical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Analysis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for</a:t>
            </a:r>
            <a:r>
              <a:rPr sz="1200" b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ambria"/>
                <a:cs typeface="Cambria"/>
              </a:rPr>
              <a:t>insights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1270" rIns="0" bIns="0" rtlCol="0">
            <a:spAutoFit/>
          </a:bodyPr>
          <a:lstStyle/>
          <a:p>
            <a:pPr marL="518159">
              <a:lnSpc>
                <a:spcPct val="100000"/>
              </a:lnSpc>
              <a:spcBef>
                <a:spcPts val="10"/>
              </a:spcBef>
            </a:pPr>
            <a:r>
              <a:rPr sz="2100" spc="50" dirty="0">
                <a:solidFill>
                  <a:srgbClr val="FFFFFF"/>
                </a:solidFill>
                <a:latin typeface="Cambria"/>
                <a:cs typeface="Cambria"/>
              </a:rPr>
              <a:t>Steel</a:t>
            </a:r>
            <a:r>
              <a:rPr sz="21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220" dirty="0">
                <a:solidFill>
                  <a:srgbClr val="FFFFFF"/>
                </a:solidFill>
                <a:latin typeface="Cambria"/>
                <a:cs typeface="Cambria"/>
              </a:rPr>
              <a:t>-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60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Mill: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Analysis</a:t>
            </a:r>
            <a:r>
              <a:rPr sz="21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Filtration</a:t>
            </a:r>
            <a:r>
              <a:rPr sz="21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Window</a:t>
            </a:r>
            <a:endParaRPr sz="21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525" y="1121061"/>
            <a:ext cx="6071091" cy="314254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013102" y="4368604"/>
            <a:ext cx="3114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Filtering</a:t>
            </a:r>
            <a:r>
              <a:rPr sz="1200" b="1" spc="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of</a:t>
            </a:r>
            <a:r>
              <a:rPr sz="1200" b="1" spc="3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data</a:t>
            </a:r>
            <a:r>
              <a:rPr sz="1200" b="1" spc="3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and</a:t>
            </a:r>
            <a:r>
              <a:rPr sz="1200" b="1" spc="3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the</a:t>
            </a:r>
            <a:r>
              <a:rPr sz="1200" b="1" spc="3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Report</a:t>
            </a:r>
            <a:r>
              <a:rPr sz="1200" b="1" spc="3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ambria"/>
                <a:cs typeface="Cambria"/>
              </a:rPr>
              <a:t>Generation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618490">
              <a:lnSpc>
                <a:spcPts val="2970"/>
              </a:lnSpc>
            </a:pP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About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45" dirty="0">
                <a:solidFill>
                  <a:srgbClr val="FFFFFF"/>
                </a:solidFill>
                <a:latin typeface="Cambria"/>
                <a:cs typeface="Cambria"/>
              </a:rPr>
              <a:t>Caliche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8655" y="1056116"/>
            <a:ext cx="6637020" cy="354584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7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10" dirty="0">
                <a:latin typeface="Cambria"/>
                <a:cs typeface="Cambria"/>
              </a:rPr>
              <a:t>About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us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spc="85" dirty="0">
                <a:latin typeface="Cambria"/>
                <a:cs typeface="Cambria"/>
              </a:rPr>
              <a:t>A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deep-</a:t>
            </a:r>
            <a:r>
              <a:rPr sz="1100" spc="50" dirty="0">
                <a:latin typeface="Cambria"/>
                <a:cs typeface="Cambria"/>
              </a:rPr>
              <a:t>tech </a:t>
            </a:r>
            <a:r>
              <a:rPr sz="1100" spc="20" dirty="0">
                <a:latin typeface="Cambria"/>
                <a:cs typeface="Cambria"/>
              </a:rPr>
              <a:t>startup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registered</a:t>
            </a:r>
            <a:r>
              <a:rPr sz="1100" spc="50" dirty="0">
                <a:latin typeface="Cambria"/>
                <a:cs typeface="Cambria"/>
              </a:rPr>
              <a:t> in </a:t>
            </a:r>
            <a:r>
              <a:rPr sz="1100" spc="-10" dirty="0">
                <a:latin typeface="Cambria"/>
                <a:cs typeface="Cambria"/>
              </a:rPr>
              <a:t>Meghalaya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dirty="0">
                <a:latin typeface="Cambria"/>
                <a:cs typeface="Cambria"/>
              </a:rPr>
              <a:t>Vision: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“To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Build</a:t>
            </a:r>
            <a:r>
              <a:rPr sz="1100" spc="105" dirty="0">
                <a:latin typeface="Cambria"/>
                <a:cs typeface="Cambria"/>
              </a:rPr>
              <a:t> </a:t>
            </a:r>
            <a:r>
              <a:rPr sz="1100" spc="85" dirty="0">
                <a:latin typeface="Cambria"/>
                <a:cs typeface="Cambria"/>
              </a:rPr>
              <a:t>A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General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Intelligence</a:t>
            </a:r>
            <a:r>
              <a:rPr sz="1100" spc="10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Technology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for</a:t>
            </a:r>
            <a:r>
              <a:rPr sz="1100" spc="10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Critical</a:t>
            </a:r>
            <a:r>
              <a:rPr sz="1100" spc="10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Assets”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dirty="0">
                <a:latin typeface="Cambria"/>
                <a:cs typeface="Cambria"/>
              </a:rPr>
              <a:t>Mission:</a:t>
            </a:r>
            <a:r>
              <a:rPr sz="1100" spc="14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“To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Deploy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Corrosion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Visibility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Software</a:t>
            </a:r>
            <a:r>
              <a:rPr sz="1100" spc="14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Across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Oil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Storage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and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Refining</a:t>
            </a:r>
            <a:r>
              <a:rPr sz="1100" spc="14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Facilities”</a:t>
            </a:r>
            <a:endParaRPr sz="1100">
              <a:latin typeface="Cambria"/>
              <a:cs typeface="Cambria"/>
            </a:endParaRPr>
          </a:p>
          <a:p>
            <a:pPr marL="325120" indent="-312420">
              <a:lnSpc>
                <a:spcPct val="100000"/>
              </a:lnSpc>
              <a:spcBef>
                <a:spcPts val="6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dirty="0">
                <a:latin typeface="Cambria"/>
                <a:cs typeface="Cambria"/>
              </a:rPr>
              <a:t>Key</a:t>
            </a:r>
            <a:r>
              <a:rPr sz="1100" spc="7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Achievements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spc="30" dirty="0">
                <a:latin typeface="Cambria"/>
                <a:cs typeface="Cambria"/>
              </a:rPr>
              <a:t>Deployment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at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Kochi</a:t>
            </a:r>
            <a:r>
              <a:rPr sz="1100" spc="6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refinery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Bharat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Petroleum</a:t>
            </a:r>
            <a:r>
              <a:rPr sz="1100" spc="6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Corporation</a:t>
            </a:r>
            <a:r>
              <a:rPr sz="1100" spc="6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Limited</a:t>
            </a:r>
            <a:endParaRPr sz="1100">
              <a:latin typeface="Cambria"/>
              <a:cs typeface="Cambria"/>
            </a:endParaRPr>
          </a:p>
          <a:p>
            <a:pPr marL="1239520" lvl="2" indent="-312420">
              <a:lnSpc>
                <a:spcPct val="100000"/>
              </a:lnSpc>
              <a:spcBef>
                <a:spcPts val="660"/>
              </a:spcBef>
              <a:buFont typeface="Tahoma"/>
              <a:buChar char="■"/>
              <a:tabLst>
                <a:tab pos="1239520" algn="l"/>
              </a:tabLst>
            </a:pPr>
            <a:r>
              <a:rPr sz="1100" spc="50" dirty="0">
                <a:latin typeface="Cambria"/>
                <a:cs typeface="Cambria"/>
              </a:rPr>
              <a:t>increasing </a:t>
            </a:r>
            <a:r>
              <a:rPr sz="1100" spc="20" dirty="0">
                <a:latin typeface="Cambria"/>
                <a:cs typeface="Cambria"/>
              </a:rPr>
              <a:t>the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Distillation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Column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Efficiency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spc="30" dirty="0">
                <a:latin typeface="Cambria"/>
                <a:cs typeface="Cambria"/>
              </a:rPr>
              <a:t>Work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Order by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Indian Oil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Corporation for </a:t>
            </a:r>
            <a:r>
              <a:rPr sz="1100" spc="55" dirty="0">
                <a:latin typeface="Cambria"/>
                <a:cs typeface="Cambria"/>
              </a:rPr>
              <a:t>Maintenance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and</a:t>
            </a:r>
            <a:r>
              <a:rPr sz="1100" spc="30" dirty="0">
                <a:latin typeface="Cambria"/>
                <a:cs typeface="Cambria"/>
              </a:rPr>
              <a:t> Inspection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in</a:t>
            </a:r>
            <a:r>
              <a:rPr sz="1100" spc="30" dirty="0">
                <a:latin typeface="Cambria"/>
                <a:cs typeface="Cambria"/>
              </a:rPr>
              <a:t> tank </a:t>
            </a:r>
            <a:r>
              <a:rPr sz="1100" spc="45" dirty="0">
                <a:latin typeface="Cambria"/>
                <a:cs typeface="Cambria"/>
              </a:rPr>
              <a:t>farms</a:t>
            </a:r>
            <a:endParaRPr sz="1100">
              <a:latin typeface="Cambria"/>
              <a:cs typeface="Cambria"/>
            </a:endParaRPr>
          </a:p>
          <a:p>
            <a:pPr marL="1239520" lvl="2" indent="-312420">
              <a:lnSpc>
                <a:spcPct val="100000"/>
              </a:lnSpc>
              <a:spcBef>
                <a:spcPts val="660"/>
              </a:spcBef>
              <a:buFont typeface="Tahoma"/>
              <a:buChar char="■"/>
              <a:tabLst>
                <a:tab pos="1239520" algn="l"/>
              </a:tabLst>
            </a:pPr>
            <a:r>
              <a:rPr sz="1100" spc="30" dirty="0">
                <a:latin typeface="Cambria"/>
                <a:cs typeface="Cambria"/>
              </a:rPr>
              <a:t>Increased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storage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capacity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of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the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storage</a:t>
            </a:r>
            <a:r>
              <a:rPr sz="1100" spc="50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tanks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spc="30" dirty="0">
                <a:latin typeface="Cambria"/>
                <a:cs typeface="Cambria"/>
              </a:rPr>
              <a:t>Work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order by Marudhar </a:t>
            </a:r>
            <a:r>
              <a:rPr sz="1100" spc="65" dirty="0">
                <a:latin typeface="Cambria"/>
                <a:cs typeface="Cambria"/>
              </a:rPr>
              <a:t>Aluminium</a:t>
            </a:r>
            <a:r>
              <a:rPr sz="1100" spc="2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(Marudhar Industries </a:t>
            </a:r>
            <a:r>
              <a:rPr sz="1100" spc="-10" dirty="0">
                <a:latin typeface="Cambria"/>
                <a:cs typeface="Cambria"/>
              </a:rPr>
              <a:t>Limited)</a:t>
            </a:r>
            <a:endParaRPr sz="1100">
              <a:latin typeface="Cambria"/>
              <a:cs typeface="Cambria"/>
            </a:endParaRPr>
          </a:p>
          <a:p>
            <a:pPr marL="1239520" lvl="2" indent="-312420">
              <a:lnSpc>
                <a:spcPct val="100000"/>
              </a:lnSpc>
              <a:spcBef>
                <a:spcPts val="660"/>
              </a:spcBef>
              <a:buFont typeface="Tahoma"/>
              <a:buChar char="■"/>
              <a:tabLst>
                <a:tab pos="1239520" algn="l"/>
              </a:tabLst>
            </a:pPr>
            <a:r>
              <a:rPr sz="1100" spc="30" dirty="0">
                <a:latin typeface="Cambria"/>
                <a:cs typeface="Cambria"/>
              </a:rPr>
              <a:t>Real-</a:t>
            </a:r>
            <a:r>
              <a:rPr sz="1100" spc="75" dirty="0">
                <a:latin typeface="Cambria"/>
                <a:cs typeface="Cambria"/>
              </a:rPr>
              <a:t>time</a:t>
            </a:r>
            <a:r>
              <a:rPr sz="1100" spc="30" dirty="0">
                <a:latin typeface="Cambria"/>
                <a:cs typeface="Cambria"/>
              </a:rPr>
              <a:t> integration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of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data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across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all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equipment</a:t>
            </a:r>
            <a:endParaRPr sz="1100">
              <a:latin typeface="Cambria"/>
              <a:cs typeface="Cambria"/>
            </a:endParaRPr>
          </a:p>
          <a:p>
            <a:pPr marL="1239520" lvl="2" indent="-312420">
              <a:lnSpc>
                <a:spcPct val="100000"/>
              </a:lnSpc>
              <a:spcBef>
                <a:spcPts val="660"/>
              </a:spcBef>
              <a:buFont typeface="Tahoma"/>
              <a:buChar char="■"/>
              <a:tabLst>
                <a:tab pos="1239520" algn="l"/>
              </a:tabLst>
            </a:pPr>
            <a:r>
              <a:rPr sz="1100" spc="30" dirty="0">
                <a:latin typeface="Cambria"/>
                <a:cs typeface="Cambria"/>
              </a:rPr>
              <a:t>Increased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equipment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and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plant</a:t>
            </a:r>
            <a:r>
              <a:rPr sz="1100" spc="40" dirty="0">
                <a:latin typeface="Cambria"/>
                <a:cs typeface="Cambria"/>
              </a:rPr>
              <a:t> efficiency</a:t>
            </a:r>
            <a:endParaRPr sz="1100">
              <a:latin typeface="Cambria"/>
              <a:cs typeface="Cambria"/>
            </a:endParaRPr>
          </a:p>
          <a:p>
            <a:pPr marL="325120" indent="-312420">
              <a:lnSpc>
                <a:spcPct val="100000"/>
              </a:lnSpc>
              <a:spcBef>
                <a:spcPts val="6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30" dirty="0">
                <a:latin typeface="Cambria"/>
                <a:cs typeface="Cambria"/>
              </a:rPr>
              <a:t>Business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&amp;</a:t>
            </a:r>
            <a:r>
              <a:rPr sz="1100" spc="40" dirty="0">
                <a:latin typeface="Cambria"/>
                <a:cs typeface="Cambria"/>
              </a:rPr>
              <a:t> Impact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</a:tabLst>
            </a:pPr>
            <a:r>
              <a:rPr sz="1100" dirty="0">
                <a:latin typeface="Cambria"/>
                <a:cs typeface="Cambria"/>
              </a:rPr>
              <a:t>Recognized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with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spc="80" dirty="0">
                <a:latin typeface="Cambria"/>
                <a:cs typeface="Cambria"/>
              </a:rPr>
              <a:t>NASSCOM</a:t>
            </a:r>
            <a:r>
              <a:rPr sz="1100" spc="9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National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Award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(Energy</a:t>
            </a:r>
            <a:r>
              <a:rPr sz="1100" spc="9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&amp;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Utilities</a:t>
            </a:r>
            <a:r>
              <a:rPr sz="1100" spc="90" dirty="0">
                <a:latin typeface="Cambria"/>
                <a:cs typeface="Cambria"/>
              </a:rPr>
              <a:t> </a:t>
            </a:r>
            <a:r>
              <a:rPr sz="1100" spc="135" dirty="0">
                <a:latin typeface="Cambria"/>
                <a:cs typeface="Cambria"/>
              </a:rPr>
              <a:t>-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2024),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FIPI,</a:t>
            </a:r>
            <a:r>
              <a:rPr sz="1100" spc="90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MoPNG,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KPMG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800735">
              <a:lnSpc>
                <a:spcPts val="2925"/>
              </a:lnSpc>
            </a:pPr>
            <a:r>
              <a:rPr sz="2800" spc="110" dirty="0">
                <a:solidFill>
                  <a:srgbClr val="FFFFFF"/>
                </a:solidFill>
                <a:latin typeface="Cambria"/>
                <a:cs typeface="Cambria"/>
              </a:rPr>
              <a:t>Some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8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mbria"/>
                <a:cs typeface="Cambria"/>
              </a:rPr>
              <a:t>ongoing</a:t>
            </a:r>
            <a:r>
              <a:rPr sz="28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developments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86687" y="1118685"/>
            <a:ext cx="3168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mbria"/>
                <a:cs typeface="Cambria"/>
              </a:rPr>
              <a:t>S. </a:t>
            </a:r>
            <a:r>
              <a:rPr sz="900" b="1" spc="-25" dirty="0">
                <a:latin typeface="Cambria"/>
                <a:cs typeface="Cambria"/>
              </a:rPr>
              <a:t>No.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7663" y="1118685"/>
            <a:ext cx="7397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mbria"/>
                <a:cs typeface="Cambria"/>
              </a:rPr>
              <a:t>Organisation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8417" y="1118685"/>
            <a:ext cx="4883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mbria"/>
                <a:cs typeface="Cambria"/>
              </a:rPr>
              <a:t>Use</a:t>
            </a:r>
            <a:r>
              <a:rPr sz="900" b="1" spc="35" dirty="0">
                <a:latin typeface="Cambria"/>
                <a:cs typeface="Cambria"/>
              </a:rPr>
              <a:t> </a:t>
            </a:r>
            <a:r>
              <a:rPr sz="900" b="1" spc="-20" dirty="0">
                <a:latin typeface="Cambria"/>
                <a:cs typeface="Cambria"/>
              </a:rPr>
              <a:t>case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6816" y="1534190"/>
            <a:ext cx="965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45" dirty="0">
                <a:latin typeface="Cambria"/>
                <a:cs typeface="Cambria"/>
              </a:rPr>
              <a:t>1.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3969" y="1534190"/>
            <a:ext cx="2061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Cambria"/>
                <a:cs typeface="Cambria"/>
              </a:rPr>
              <a:t>Bharat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Petroleum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Corporation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Limited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67225" y="1534190"/>
            <a:ext cx="311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mbria"/>
                <a:cs typeface="Cambria"/>
              </a:rPr>
              <a:t>Real-Time</a:t>
            </a:r>
            <a:r>
              <a:rPr sz="900" spc="155" dirty="0">
                <a:latin typeface="Cambria"/>
                <a:cs typeface="Cambria"/>
              </a:rPr>
              <a:t>  </a:t>
            </a:r>
            <a:r>
              <a:rPr sz="900" dirty="0">
                <a:latin typeface="Cambria"/>
                <a:cs typeface="Cambria"/>
              </a:rPr>
              <a:t>Visibility</a:t>
            </a:r>
            <a:r>
              <a:rPr sz="900" spc="160" dirty="0">
                <a:latin typeface="Cambria"/>
                <a:cs typeface="Cambria"/>
              </a:rPr>
              <a:t>  </a:t>
            </a:r>
            <a:r>
              <a:rPr sz="900" spc="50" dirty="0">
                <a:latin typeface="Cambria"/>
                <a:cs typeface="Cambria"/>
              </a:rPr>
              <a:t>and</a:t>
            </a:r>
            <a:r>
              <a:rPr sz="900" spc="160" dirty="0">
                <a:latin typeface="Cambria"/>
                <a:cs typeface="Cambria"/>
              </a:rPr>
              <a:t>  </a:t>
            </a:r>
            <a:r>
              <a:rPr sz="900" dirty="0">
                <a:latin typeface="Cambria"/>
                <a:cs typeface="Cambria"/>
              </a:rPr>
              <a:t>Forecast</a:t>
            </a:r>
            <a:r>
              <a:rPr sz="900" spc="155" dirty="0">
                <a:latin typeface="Cambria"/>
                <a:cs typeface="Cambria"/>
              </a:rPr>
              <a:t>  </a:t>
            </a:r>
            <a:r>
              <a:rPr sz="900" dirty="0">
                <a:latin typeface="Cambria"/>
                <a:cs typeface="Cambria"/>
              </a:rPr>
              <a:t>in</a:t>
            </a:r>
            <a:r>
              <a:rPr sz="900" spc="160" dirty="0">
                <a:latin typeface="Cambria"/>
                <a:cs typeface="Cambria"/>
              </a:rPr>
              <a:t>  </a:t>
            </a:r>
            <a:r>
              <a:rPr sz="900" dirty="0">
                <a:latin typeface="Cambria"/>
                <a:cs typeface="Cambria"/>
              </a:rPr>
              <a:t>Crude</a:t>
            </a:r>
            <a:r>
              <a:rPr sz="900" spc="160" dirty="0">
                <a:latin typeface="Cambria"/>
                <a:cs typeface="Cambria"/>
              </a:rPr>
              <a:t>  </a:t>
            </a:r>
            <a:r>
              <a:rPr sz="900" spc="-10" dirty="0">
                <a:latin typeface="Cambria"/>
                <a:cs typeface="Cambria"/>
              </a:rPr>
              <a:t>Distillation</a:t>
            </a:r>
            <a:r>
              <a:rPr sz="900" spc="500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Infrastructure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101" y="2189490"/>
            <a:ext cx="1117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mbria"/>
                <a:cs typeface="Cambria"/>
              </a:rPr>
              <a:t>2.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92046" y="2189490"/>
            <a:ext cx="17653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Cambria"/>
                <a:cs typeface="Cambria"/>
              </a:rPr>
              <a:t>Abu</a:t>
            </a:r>
            <a:r>
              <a:rPr sz="900" spc="20" dirty="0">
                <a:latin typeface="Cambria"/>
                <a:cs typeface="Cambria"/>
              </a:rPr>
              <a:t> </a:t>
            </a:r>
            <a:r>
              <a:rPr sz="900" spc="30" dirty="0">
                <a:latin typeface="Cambria"/>
                <a:cs typeface="Cambria"/>
              </a:rPr>
              <a:t>Dhabi National Oil </a:t>
            </a:r>
            <a:r>
              <a:rPr sz="900" spc="35" dirty="0">
                <a:latin typeface="Cambria"/>
                <a:cs typeface="Cambria"/>
              </a:rPr>
              <a:t>Company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7225" y="2189490"/>
            <a:ext cx="31280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Cambria"/>
                <a:cs typeface="Cambria"/>
              </a:rPr>
              <a:t>Real</a:t>
            </a:r>
            <a:r>
              <a:rPr sz="900" spc="7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time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visibility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of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corrosion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progression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in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Condensate</a:t>
            </a:r>
            <a:r>
              <a:rPr sz="900" spc="5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&amp;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Crude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Oil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Storage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Infrastructure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0073" y="2827965"/>
            <a:ext cx="1098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mbria"/>
                <a:cs typeface="Cambria"/>
              </a:rPr>
              <a:t>3.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76083" y="2827965"/>
            <a:ext cx="1196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Cambria"/>
                <a:cs typeface="Cambria"/>
              </a:rPr>
              <a:t>Marudhar</a:t>
            </a:r>
            <a:r>
              <a:rPr sz="900" spc="140" dirty="0">
                <a:latin typeface="Cambria"/>
                <a:cs typeface="Cambria"/>
              </a:rPr>
              <a:t> </a:t>
            </a:r>
            <a:r>
              <a:rPr sz="900" spc="40" dirty="0">
                <a:latin typeface="Cambria"/>
                <a:cs typeface="Cambria"/>
              </a:rPr>
              <a:t>Aluminium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7225" y="2827965"/>
            <a:ext cx="3143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Cambria"/>
                <a:cs typeface="Cambria"/>
              </a:rPr>
              <a:t>Real</a:t>
            </a:r>
            <a:r>
              <a:rPr sz="900" spc="420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time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visibility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of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spc="50" dirty="0">
                <a:latin typeface="Cambria"/>
                <a:cs typeface="Cambria"/>
              </a:rPr>
              <a:t>equipment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health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in</a:t>
            </a:r>
            <a:r>
              <a:rPr sz="900" spc="425" dirty="0">
                <a:latin typeface="Cambria"/>
                <a:cs typeface="Cambria"/>
              </a:rPr>
              <a:t> </a:t>
            </a:r>
            <a:r>
              <a:rPr sz="900" spc="40" dirty="0">
                <a:latin typeface="Cambria"/>
                <a:cs typeface="Cambria"/>
              </a:rPr>
              <a:t>Aluminium </a:t>
            </a:r>
            <a:r>
              <a:rPr sz="900" spc="10" dirty="0">
                <a:latin typeface="Cambria"/>
                <a:cs typeface="Cambria"/>
              </a:rPr>
              <a:t>rolling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infrastructure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6815" y="3368940"/>
            <a:ext cx="11683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mbria"/>
                <a:cs typeface="Cambria"/>
              </a:rPr>
              <a:t>4.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6253" y="3368940"/>
            <a:ext cx="2096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latin typeface="Cambria"/>
                <a:cs typeface="Cambria"/>
              </a:rPr>
              <a:t>Jawaharlal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50" dirty="0">
                <a:latin typeface="Cambria"/>
                <a:cs typeface="Cambria"/>
              </a:rPr>
              <a:t>Nehru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50" dirty="0">
                <a:latin typeface="Cambria"/>
                <a:cs typeface="Cambria"/>
              </a:rPr>
              <a:t>Aluminium</a:t>
            </a:r>
            <a:r>
              <a:rPr sz="900" spc="3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Research</a:t>
            </a:r>
            <a:r>
              <a:rPr sz="900" spc="30" dirty="0">
                <a:latin typeface="Cambria"/>
                <a:cs typeface="Cambria"/>
              </a:rPr>
              <a:t> Development</a:t>
            </a:r>
            <a:r>
              <a:rPr sz="900" spc="50" dirty="0">
                <a:latin typeface="Cambria"/>
                <a:cs typeface="Cambria"/>
              </a:rPr>
              <a:t> and </a:t>
            </a:r>
            <a:r>
              <a:rPr sz="900" spc="30" dirty="0">
                <a:latin typeface="Cambria"/>
                <a:cs typeface="Cambria"/>
              </a:rPr>
              <a:t>Design</a:t>
            </a:r>
            <a:r>
              <a:rPr sz="900" spc="5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Centre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67225" y="3368940"/>
            <a:ext cx="3130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30" dirty="0">
                <a:latin typeface="Cambria"/>
                <a:cs typeface="Cambria"/>
              </a:rPr>
              <a:t>Artificial</a:t>
            </a:r>
            <a:r>
              <a:rPr sz="900" spc="15" dirty="0">
                <a:latin typeface="Cambria"/>
                <a:cs typeface="Cambria"/>
              </a:rPr>
              <a:t> </a:t>
            </a:r>
            <a:r>
              <a:rPr sz="900" spc="30" dirty="0">
                <a:latin typeface="Cambria"/>
                <a:cs typeface="Cambria"/>
              </a:rPr>
              <a:t>Intelligence</a:t>
            </a:r>
            <a:r>
              <a:rPr sz="900" spc="20" dirty="0">
                <a:latin typeface="Cambria"/>
                <a:cs typeface="Cambria"/>
              </a:rPr>
              <a:t> </a:t>
            </a:r>
            <a:r>
              <a:rPr sz="900" spc="30" dirty="0">
                <a:latin typeface="Cambria"/>
                <a:cs typeface="Cambria"/>
              </a:rPr>
              <a:t>System</a:t>
            </a:r>
            <a:r>
              <a:rPr sz="900" spc="20" dirty="0">
                <a:latin typeface="Cambria"/>
                <a:cs typeface="Cambria"/>
              </a:rPr>
              <a:t> </a:t>
            </a:r>
            <a:r>
              <a:rPr sz="900" spc="30" dirty="0">
                <a:latin typeface="Cambria"/>
                <a:cs typeface="Cambria"/>
              </a:rPr>
              <a:t>for</a:t>
            </a:r>
            <a:r>
              <a:rPr sz="900" spc="20" dirty="0">
                <a:latin typeface="Cambria"/>
                <a:cs typeface="Cambria"/>
              </a:rPr>
              <a:t> </a:t>
            </a:r>
            <a:r>
              <a:rPr sz="900" spc="30" dirty="0">
                <a:latin typeface="Cambria"/>
                <a:cs typeface="Cambria"/>
              </a:rPr>
              <a:t>modelling</a:t>
            </a:r>
            <a:r>
              <a:rPr sz="900" spc="20" dirty="0">
                <a:latin typeface="Cambria"/>
                <a:cs typeface="Cambria"/>
              </a:rPr>
              <a:t> </a:t>
            </a:r>
            <a:r>
              <a:rPr sz="900" spc="50" dirty="0">
                <a:latin typeface="Cambria"/>
                <a:cs typeface="Cambria"/>
              </a:rPr>
              <a:t>and</a:t>
            </a:r>
            <a:r>
              <a:rPr sz="900" spc="20" dirty="0">
                <a:latin typeface="Cambria"/>
                <a:cs typeface="Cambria"/>
              </a:rPr>
              <a:t> visibility </a:t>
            </a:r>
            <a:r>
              <a:rPr sz="900" spc="-25" dirty="0">
                <a:latin typeface="Cambria"/>
                <a:cs typeface="Cambria"/>
              </a:rPr>
              <a:t>of</a:t>
            </a:r>
            <a:r>
              <a:rPr sz="900" spc="50" dirty="0">
                <a:latin typeface="Cambria"/>
                <a:cs typeface="Cambria"/>
              </a:rPr>
              <a:t> Aluminium</a:t>
            </a:r>
            <a:r>
              <a:rPr sz="900" spc="55" dirty="0">
                <a:latin typeface="Cambria"/>
                <a:cs typeface="Cambria"/>
              </a:rPr>
              <a:t> </a:t>
            </a:r>
            <a:r>
              <a:rPr sz="900" dirty="0">
                <a:latin typeface="Cambria"/>
                <a:cs typeface="Cambria"/>
              </a:rPr>
              <a:t>Plants'</a:t>
            </a:r>
            <a:r>
              <a:rPr sz="900" spc="5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Infrastructure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0815" y="3912165"/>
            <a:ext cx="1085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latin typeface="Cambria"/>
                <a:cs typeface="Cambria"/>
              </a:rPr>
              <a:t>5.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52796" y="3912165"/>
            <a:ext cx="16433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Cambria"/>
                <a:cs typeface="Cambria"/>
              </a:rPr>
              <a:t>Indian</a:t>
            </a:r>
            <a:r>
              <a:rPr sz="900" spc="7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Oil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Corporation</a:t>
            </a:r>
            <a:r>
              <a:rPr sz="900" spc="75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Limited</a:t>
            </a:r>
            <a:endParaRPr sz="9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67225" y="3912165"/>
            <a:ext cx="3117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Cambria"/>
                <a:cs typeface="Cambria"/>
              </a:rPr>
              <a:t>Artificial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Intelligence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System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for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Storage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20" dirty="0">
                <a:latin typeface="Cambria"/>
                <a:cs typeface="Cambria"/>
              </a:rPr>
              <a:t>tanks</a:t>
            </a:r>
            <a:r>
              <a:rPr sz="900" spc="100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monitoring</a:t>
            </a:r>
            <a:r>
              <a:rPr sz="900" spc="50" dirty="0">
                <a:latin typeface="Cambria"/>
                <a:cs typeface="Cambria"/>
              </a:rPr>
              <a:t> and</a:t>
            </a:r>
            <a:r>
              <a:rPr sz="900" spc="-5" dirty="0">
                <a:latin typeface="Cambria"/>
                <a:cs typeface="Cambria"/>
              </a:rPr>
              <a:t> </a:t>
            </a:r>
            <a:r>
              <a:rPr sz="900" spc="50" dirty="0">
                <a:latin typeface="Cambria"/>
                <a:cs typeface="Cambria"/>
              </a:rPr>
              <a:t>maintenance</a:t>
            </a:r>
            <a:r>
              <a:rPr sz="900" dirty="0">
                <a:latin typeface="Cambria"/>
                <a:cs typeface="Cambria"/>
              </a:rPr>
              <a:t> </a:t>
            </a:r>
            <a:r>
              <a:rPr sz="900" spc="-10" dirty="0">
                <a:latin typeface="Cambria"/>
                <a:cs typeface="Cambria"/>
              </a:rPr>
              <a:t>scheduling</a:t>
            </a:r>
            <a:endParaRPr sz="900">
              <a:latin typeface="Cambria"/>
              <a:cs typeface="Cambri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12000" y="1498450"/>
            <a:ext cx="401746" cy="57269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4999" y="2176022"/>
            <a:ext cx="401750" cy="493827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19418" y="2777850"/>
            <a:ext cx="368506" cy="45446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6311" y="3397611"/>
            <a:ext cx="396653" cy="335622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2287" y="3843725"/>
            <a:ext cx="490700" cy="36802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239618" y="4343413"/>
            <a:ext cx="666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2905" marR="5080" indent="-2910840">
              <a:lnSpc>
                <a:spcPct val="100000"/>
              </a:lnSpc>
              <a:spcBef>
                <a:spcPts val="100"/>
              </a:spcBef>
            </a:pP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*Caliche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has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also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served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Oil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India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Limited,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Oil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and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Natural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spc="60" dirty="0">
                <a:solidFill>
                  <a:srgbClr val="595959"/>
                </a:solidFill>
                <a:latin typeface="Cambria"/>
                <a:cs typeface="Cambria"/>
              </a:rPr>
              <a:t>Gas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Corporation,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Tata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Steel</a:t>
            </a:r>
            <a:r>
              <a:rPr sz="1200" b="1" i="1" spc="2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spc="-50" dirty="0">
                <a:solidFill>
                  <a:srgbClr val="595959"/>
                </a:solidFill>
                <a:latin typeface="Cambria"/>
                <a:cs typeface="Cambria"/>
              </a:rPr>
              <a:t>&amp;</a:t>
            </a:r>
            <a:r>
              <a:rPr sz="1200" b="1" i="1" spc="2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spc="-10" dirty="0">
                <a:solidFill>
                  <a:srgbClr val="595959"/>
                </a:solidFill>
                <a:latin typeface="Cambria"/>
                <a:cs typeface="Cambria"/>
              </a:rPr>
              <a:t>Mining </a:t>
            </a:r>
            <a:r>
              <a:rPr sz="1200" b="1" i="1" dirty="0">
                <a:solidFill>
                  <a:srgbClr val="595959"/>
                </a:solidFill>
                <a:latin typeface="Cambria"/>
                <a:cs typeface="Cambria"/>
              </a:rPr>
              <a:t>Limited</a:t>
            </a:r>
            <a:r>
              <a:rPr sz="1200" b="1" i="1" spc="4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i="1" spc="-20" dirty="0">
                <a:solidFill>
                  <a:srgbClr val="595959"/>
                </a:solidFill>
                <a:latin typeface="Cambria"/>
                <a:cs typeface="Cambria"/>
              </a:rPr>
              <a:t>etc.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1270" rIns="0" bIns="0" rtlCol="0">
            <a:spAutoFit/>
          </a:bodyPr>
          <a:lstStyle/>
          <a:p>
            <a:pPr marR="193675" algn="ctr">
              <a:lnSpc>
                <a:spcPct val="100000"/>
              </a:lnSpc>
              <a:spcBef>
                <a:spcPts val="10"/>
              </a:spcBef>
            </a:pP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Awards</a:t>
            </a:r>
            <a:r>
              <a:rPr sz="2100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2100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mbria"/>
                <a:cs typeface="Cambria"/>
              </a:rPr>
              <a:t>Recognitions</a:t>
            </a:r>
            <a:endParaRPr sz="2100">
              <a:latin typeface="Cambria"/>
              <a:cs typeface="Cambr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3324" y="2824525"/>
            <a:ext cx="2903855" cy="2201545"/>
            <a:chOff x="293324" y="2824525"/>
            <a:chExt cx="2903855" cy="22015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5575" y="4613850"/>
              <a:ext cx="633444" cy="411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375" y="2843575"/>
              <a:ext cx="2865274" cy="175705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2849" y="2834050"/>
              <a:ext cx="2884805" cy="1776730"/>
            </a:xfrm>
            <a:custGeom>
              <a:avLst/>
              <a:gdLst/>
              <a:ahLst/>
              <a:cxnLst/>
              <a:rect l="l" t="t" r="r" b="b"/>
              <a:pathLst>
                <a:path w="2884805" h="1776729">
                  <a:moveTo>
                    <a:pt x="0" y="0"/>
                  </a:moveTo>
                  <a:lnTo>
                    <a:pt x="2884324" y="0"/>
                  </a:lnTo>
                  <a:lnTo>
                    <a:pt x="2884324" y="1776101"/>
                  </a:lnTo>
                  <a:lnTo>
                    <a:pt x="0" y="1776101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88150" y="735924"/>
            <a:ext cx="2903855" cy="3839210"/>
            <a:chOff x="6088150" y="735924"/>
            <a:chExt cx="2903855" cy="38392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07200" y="754974"/>
              <a:ext cx="2865274" cy="37982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97675" y="745449"/>
              <a:ext cx="2884805" cy="3820160"/>
            </a:xfrm>
            <a:custGeom>
              <a:avLst/>
              <a:gdLst/>
              <a:ahLst/>
              <a:cxnLst/>
              <a:rect l="l" t="t" r="r" b="b"/>
              <a:pathLst>
                <a:path w="2884804" h="3820160">
                  <a:moveTo>
                    <a:pt x="0" y="0"/>
                  </a:moveTo>
                  <a:lnTo>
                    <a:pt x="2884324" y="0"/>
                  </a:lnTo>
                  <a:lnTo>
                    <a:pt x="2884324" y="3819939"/>
                  </a:lnTo>
                  <a:lnTo>
                    <a:pt x="0" y="381993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308349" y="2817912"/>
            <a:ext cx="2668270" cy="1808480"/>
            <a:chOff x="3308349" y="2817912"/>
            <a:chExt cx="2668270" cy="1808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27399" y="2836962"/>
              <a:ext cx="2630051" cy="1770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317874" y="2827437"/>
              <a:ext cx="2649220" cy="1789430"/>
            </a:xfrm>
            <a:custGeom>
              <a:avLst/>
              <a:gdLst/>
              <a:ahLst/>
              <a:cxnLst/>
              <a:rect l="l" t="t" r="r" b="b"/>
              <a:pathLst>
                <a:path w="2649220" h="1789429">
                  <a:moveTo>
                    <a:pt x="0" y="0"/>
                  </a:moveTo>
                  <a:lnTo>
                    <a:pt x="2649101" y="0"/>
                  </a:lnTo>
                  <a:lnTo>
                    <a:pt x="2649101" y="1789325"/>
                  </a:lnTo>
                  <a:lnTo>
                    <a:pt x="0" y="1789325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15149" y="851929"/>
            <a:ext cx="470725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26670" indent="-320675">
              <a:lnSpc>
                <a:spcPct val="100000"/>
              </a:lnSpc>
              <a:spcBef>
                <a:spcPts val="100"/>
              </a:spcBef>
              <a:buFont typeface="Tahoma"/>
              <a:buChar char="●"/>
              <a:tabLst>
                <a:tab pos="332740" algn="l"/>
              </a:tabLst>
            </a:pPr>
            <a:r>
              <a:rPr sz="1200" spc="55" dirty="0">
                <a:latin typeface="Cambria"/>
                <a:cs typeface="Cambria"/>
              </a:rPr>
              <a:t>Winner</a:t>
            </a:r>
            <a:r>
              <a:rPr sz="1200" spc="12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of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the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“Best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Startup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Award”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spc="55" dirty="0">
                <a:latin typeface="Cambria"/>
                <a:cs typeface="Cambria"/>
              </a:rPr>
              <a:t>the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India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Energy</a:t>
            </a:r>
            <a:r>
              <a:rPr sz="1200" spc="125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Week IEW</a:t>
            </a:r>
            <a:endParaRPr sz="1200">
              <a:latin typeface="Cambria"/>
              <a:cs typeface="Cambria"/>
            </a:endParaRPr>
          </a:p>
          <a:p>
            <a:pPr marL="332740">
              <a:lnSpc>
                <a:spcPct val="100000"/>
              </a:lnSpc>
            </a:pPr>
            <a:r>
              <a:rPr sz="1200" spc="30" dirty="0">
                <a:latin typeface="Cambria"/>
                <a:cs typeface="Cambria"/>
              </a:rPr>
              <a:t>by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Ministry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of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Petroleum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&amp;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Natural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Gas,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30" dirty="0">
                <a:latin typeface="Cambria"/>
                <a:cs typeface="Cambria"/>
              </a:rPr>
              <a:t>Govt.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of</a:t>
            </a:r>
            <a:r>
              <a:rPr sz="120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India.</a:t>
            </a:r>
            <a:endParaRPr sz="1200">
              <a:latin typeface="Cambria"/>
              <a:cs typeface="Cambria"/>
            </a:endParaRPr>
          </a:p>
          <a:p>
            <a:pPr marL="332740" marR="5080" indent="-320675">
              <a:lnSpc>
                <a:spcPct val="100000"/>
              </a:lnSpc>
              <a:buFont typeface="Tahoma"/>
              <a:buChar char="●"/>
              <a:tabLst>
                <a:tab pos="332740" algn="l"/>
              </a:tabLst>
            </a:pPr>
            <a:r>
              <a:rPr sz="1200" spc="55" dirty="0">
                <a:latin typeface="Cambria"/>
                <a:cs typeface="Cambria"/>
              </a:rPr>
              <a:t>Winner</a:t>
            </a:r>
            <a:r>
              <a:rPr sz="1200" spc="210" dirty="0">
                <a:latin typeface="Cambria"/>
                <a:cs typeface="Cambria"/>
              </a:rPr>
              <a:t>  </a:t>
            </a:r>
            <a:r>
              <a:rPr sz="1200" spc="50" dirty="0">
                <a:latin typeface="Cambria"/>
                <a:cs typeface="Cambria"/>
              </a:rPr>
              <a:t>of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55" dirty="0">
                <a:latin typeface="Cambria"/>
                <a:cs typeface="Cambria"/>
              </a:rPr>
              <a:t>the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Best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50" dirty="0">
                <a:latin typeface="Cambria"/>
                <a:cs typeface="Cambria"/>
              </a:rPr>
              <a:t>Startup</a:t>
            </a:r>
            <a:r>
              <a:rPr sz="1200" spc="210" dirty="0">
                <a:latin typeface="Cambria"/>
                <a:cs typeface="Cambria"/>
              </a:rPr>
              <a:t>  </a:t>
            </a:r>
            <a:r>
              <a:rPr sz="1200" spc="60" dirty="0">
                <a:latin typeface="Cambria"/>
                <a:cs typeface="Cambria"/>
              </a:rPr>
              <a:t>under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45" dirty="0">
                <a:latin typeface="Cambria"/>
                <a:cs typeface="Cambria"/>
              </a:rPr>
              <a:t>revenue</a:t>
            </a:r>
            <a:r>
              <a:rPr sz="1200" spc="215" dirty="0">
                <a:latin typeface="Cambria"/>
                <a:cs typeface="Cambria"/>
              </a:rPr>
              <a:t>  </a:t>
            </a:r>
            <a:r>
              <a:rPr sz="1200" spc="40" dirty="0">
                <a:latin typeface="Cambria"/>
                <a:cs typeface="Cambria"/>
              </a:rPr>
              <a:t>generating </a:t>
            </a:r>
            <a:r>
              <a:rPr sz="1200" spc="45" dirty="0">
                <a:latin typeface="Cambria"/>
                <a:cs typeface="Cambria"/>
              </a:rPr>
              <a:t>category</a:t>
            </a:r>
            <a:r>
              <a:rPr sz="1200" spc="26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at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70" dirty="0">
                <a:latin typeface="Cambria"/>
                <a:cs typeface="Cambria"/>
              </a:rPr>
              <a:t>KPMG</a:t>
            </a:r>
            <a:r>
              <a:rPr sz="1200" spc="10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ENRich</a:t>
            </a:r>
            <a:r>
              <a:rPr sz="1200" spc="5" dirty="0">
                <a:latin typeface="Cambria"/>
                <a:cs typeface="Cambria"/>
              </a:rPr>
              <a:t> </a:t>
            </a:r>
            <a:r>
              <a:rPr sz="1200" spc="-20" dirty="0">
                <a:latin typeface="Cambria"/>
                <a:cs typeface="Cambria"/>
              </a:rPr>
              <a:t>2023</a:t>
            </a:r>
            <a:endParaRPr sz="1200">
              <a:latin typeface="Cambria"/>
              <a:cs typeface="Cambria"/>
            </a:endParaRPr>
          </a:p>
          <a:p>
            <a:pPr marL="332740" marR="15875" indent="-320675">
              <a:lnSpc>
                <a:spcPct val="100000"/>
              </a:lnSpc>
              <a:buFont typeface="Tahoma"/>
              <a:buChar char="●"/>
              <a:tabLst>
                <a:tab pos="332740" algn="l"/>
              </a:tabLst>
            </a:pPr>
            <a:r>
              <a:rPr sz="1200" spc="55" dirty="0">
                <a:latin typeface="Cambria"/>
                <a:cs typeface="Cambria"/>
              </a:rPr>
              <a:t>Winner</a:t>
            </a:r>
            <a:r>
              <a:rPr sz="1200" spc="31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of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Indian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spc="45" dirty="0">
                <a:latin typeface="Cambria"/>
                <a:cs typeface="Cambria"/>
              </a:rPr>
              <a:t>Achievers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Award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2021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spc="60" dirty="0">
                <a:latin typeface="Cambria"/>
                <a:cs typeface="Cambria"/>
              </a:rPr>
              <a:t>under</a:t>
            </a:r>
            <a:r>
              <a:rPr sz="1200" spc="31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“Promising </a:t>
            </a:r>
            <a:r>
              <a:rPr sz="1200" spc="10" dirty="0">
                <a:latin typeface="Cambria"/>
                <a:cs typeface="Cambria"/>
              </a:rPr>
              <a:t>Startup”</a:t>
            </a:r>
            <a:r>
              <a:rPr sz="1200" spc="190" dirty="0">
                <a:latin typeface="Cambria"/>
                <a:cs typeface="Cambria"/>
              </a:rPr>
              <a:t> </a:t>
            </a:r>
            <a:r>
              <a:rPr sz="1200" spc="35" dirty="0">
                <a:latin typeface="Cambria"/>
                <a:cs typeface="Cambria"/>
              </a:rPr>
              <a:t>Category</a:t>
            </a:r>
            <a:endParaRPr sz="1200">
              <a:latin typeface="Cambria"/>
              <a:cs typeface="Cambria"/>
            </a:endParaRPr>
          </a:p>
          <a:p>
            <a:pPr marL="332740" marR="11430" indent="-320675">
              <a:lnSpc>
                <a:spcPct val="100000"/>
              </a:lnSpc>
              <a:buFont typeface="Tahoma"/>
              <a:buChar char="●"/>
              <a:tabLst>
                <a:tab pos="332740" algn="l"/>
              </a:tabLst>
            </a:pPr>
            <a:r>
              <a:rPr sz="1200" dirty="0">
                <a:latin typeface="Cambria"/>
                <a:cs typeface="Cambria"/>
              </a:rPr>
              <a:t>Featured</a:t>
            </a:r>
            <a:r>
              <a:rPr sz="1200" spc="190" dirty="0">
                <a:latin typeface="Cambria"/>
                <a:cs typeface="Cambria"/>
              </a:rPr>
              <a:t>  </a:t>
            </a:r>
            <a:r>
              <a:rPr sz="1200" spc="50" dirty="0">
                <a:latin typeface="Cambria"/>
                <a:cs typeface="Cambria"/>
              </a:rPr>
              <a:t>in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“Top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10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Oil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&amp;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80" dirty="0">
                <a:latin typeface="Cambria"/>
                <a:cs typeface="Cambria"/>
              </a:rPr>
              <a:t>Gas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Startups”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globally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for</a:t>
            </a:r>
            <a:r>
              <a:rPr sz="1200" spc="195" dirty="0">
                <a:latin typeface="Cambria"/>
                <a:cs typeface="Cambria"/>
              </a:rPr>
              <a:t>  </a:t>
            </a:r>
            <a:r>
              <a:rPr sz="1200" spc="-50" dirty="0">
                <a:latin typeface="Cambria"/>
                <a:cs typeface="Cambria"/>
              </a:rPr>
              <a:t>3 </a:t>
            </a:r>
            <a:r>
              <a:rPr sz="1200" spc="50" dirty="0">
                <a:latin typeface="Cambria"/>
                <a:cs typeface="Cambria"/>
              </a:rPr>
              <a:t>consecutive</a:t>
            </a:r>
            <a:r>
              <a:rPr sz="1200" spc="-1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years.</a:t>
            </a:r>
            <a:endParaRPr sz="1200">
              <a:latin typeface="Cambria"/>
              <a:cs typeface="Cambria"/>
            </a:endParaRPr>
          </a:p>
          <a:p>
            <a:pPr marL="332740" indent="-320040">
              <a:lnSpc>
                <a:spcPct val="100000"/>
              </a:lnSpc>
              <a:buFont typeface="Tahoma"/>
              <a:buChar char="●"/>
              <a:tabLst>
                <a:tab pos="332740" algn="l"/>
              </a:tabLst>
            </a:pPr>
            <a:r>
              <a:rPr sz="1200" dirty="0">
                <a:latin typeface="Cambria"/>
                <a:cs typeface="Cambria"/>
              </a:rPr>
              <a:t>Ranked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Top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5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globally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in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sustainability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future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play</a:t>
            </a:r>
            <a:r>
              <a:rPr sz="1200" spc="130" dirty="0">
                <a:latin typeface="Cambria"/>
                <a:cs typeface="Cambria"/>
              </a:rPr>
              <a:t> </a:t>
            </a:r>
            <a:r>
              <a:rPr sz="1200" spc="40" dirty="0">
                <a:latin typeface="Cambria"/>
                <a:cs typeface="Cambria"/>
              </a:rPr>
              <a:t>challenge.</a:t>
            </a:r>
            <a:endParaRPr sz="1200">
              <a:latin typeface="Cambria"/>
              <a:cs typeface="Cambr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5819" y="62038"/>
            <a:ext cx="1008380" cy="127635"/>
          </a:xfrm>
          <a:custGeom>
            <a:avLst/>
            <a:gdLst/>
            <a:ahLst/>
            <a:cxnLst/>
            <a:rect l="l" t="t" r="r" b="b"/>
            <a:pathLst>
              <a:path w="1008379" h="127635">
                <a:moveTo>
                  <a:pt x="1008081" y="127447"/>
                </a:moveTo>
                <a:lnTo>
                  <a:pt x="0" y="127447"/>
                </a:lnTo>
                <a:lnTo>
                  <a:pt x="326870" y="0"/>
                </a:lnTo>
                <a:lnTo>
                  <a:pt x="1008081" y="127447"/>
                </a:lnTo>
                <a:close/>
              </a:path>
            </a:pathLst>
          </a:custGeom>
          <a:solidFill>
            <a:srgbClr val="263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4" y="39"/>
            <a:ext cx="9144000" cy="651510"/>
            <a:chOff x="-4" y="39"/>
            <a:chExt cx="9144000" cy="651510"/>
          </a:xfrm>
        </p:grpSpPr>
        <p:sp>
          <p:nvSpPr>
            <p:cNvPr id="4" name="object 4"/>
            <p:cNvSpPr/>
            <p:nvPr/>
          </p:nvSpPr>
          <p:spPr>
            <a:xfrm>
              <a:off x="0" y="50"/>
              <a:ext cx="8735695" cy="651510"/>
            </a:xfrm>
            <a:custGeom>
              <a:avLst/>
              <a:gdLst/>
              <a:ahLst/>
              <a:cxnLst/>
              <a:rect l="l" t="t" r="r" b="b"/>
              <a:pathLst>
                <a:path w="8735695" h="651510">
                  <a:moveTo>
                    <a:pt x="8735111" y="0"/>
                  </a:moveTo>
                  <a:lnTo>
                    <a:pt x="7026122" y="0"/>
                  </a:lnTo>
                  <a:lnTo>
                    <a:pt x="7019010" y="0"/>
                  </a:lnTo>
                  <a:lnTo>
                    <a:pt x="0" y="0"/>
                  </a:lnTo>
                  <a:lnTo>
                    <a:pt x="0" y="651116"/>
                  </a:lnTo>
                  <a:lnTo>
                    <a:pt x="7019010" y="651116"/>
                  </a:lnTo>
                  <a:lnTo>
                    <a:pt x="7026122" y="651116"/>
                  </a:lnTo>
                  <a:lnTo>
                    <a:pt x="7026122" y="648423"/>
                  </a:lnTo>
                  <a:lnTo>
                    <a:pt x="873511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6931"/>
              <a:ext cx="9144000" cy="379095"/>
            </a:xfrm>
            <a:custGeom>
              <a:avLst/>
              <a:gdLst/>
              <a:ahLst/>
              <a:cxnLst/>
              <a:rect l="l" t="t" r="r" b="b"/>
              <a:pathLst>
                <a:path w="9144000" h="379095">
                  <a:moveTo>
                    <a:pt x="9144000" y="0"/>
                  </a:moveTo>
                  <a:lnTo>
                    <a:pt x="8150365" y="0"/>
                  </a:lnTo>
                  <a:lnTo>
                    <a:pt x="8146199" y="0"/>
                  </a:lnTo>
                  <a:lnTo>
                    <a:pt x="0" y="0"/>
                  </a:lnTo>
                  <a:lnTo>
                    <a:pt x="0" y="378587"/>
                  </a:lnTo>
                  <a:lnTo>
                    <a:pt x="8146199" y="378587"/>
                  </a:lnTo>
                  <a:lnTo>
                    <a:pt x="8150365" y="378587"/>
                  </a:lnTo>
                  <a:lnTo>
                    <a:pt x="8150365" y="377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E5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132618" y="5023581"/>
            <a:ext cx="182245" cy="81280"/>
          </a:xfrm>
          <a:custGeom>
            <a:avLst/>
            <a:gdLst/>
            <a:ahLst/>
            <a:cxnLst/>
            <a:rect l="l" t="t" r="r" b="b"/>
            <a:pathLst>
              <a:path w="182245" h="81279">
                <a:moveTo>
                  <a:pt x="122988" y="80742"/>
                </a:moveTo>
                <a:lnTo>
                  <a:pt x="0" y="0"/>
                </a:lnTo>
                <a:lnTo>
                  <a:pt x="182002" y="0"/>
                </a:lnTo>
                <a:lnTo>
                  <a:pt x="122988" y="80742"/>
                </a:lnTo>
                <a:close/>
              </a:path>
            </a:pathLst>
          </a:custGeom>
          <a:solidFill>
            <a:srgbClr val="D1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133987" y="4731327"/>
            <a:ext cx="1010285" cy="412750"/>
            <a:chOff x="8133987" y="4731327"/>
            <a:chExt cx="1010285" cy="412750"/>
          </a:xfrm>
        </p:grpSpPr>
        <p:sp>
          <p:nvSpPr>
            <p:cNvPr id="8" name="object 8"/>
            <p:cNvSpPr/>
            <p:nvPr/>
          </p:nvSpPr>
          <p:spPr>
            <a:xfrm>
              <a:off x="8206308" y="4731334"/>
              <a:ext cx="937894" cy="412750"/>
            </a:xfrm>
            <a:custGeom>
              <a:avLst/>
              <a:gdLst/>
              <a:ahLst/>
              <a:cxnLst/>
              <a:rect l="l" t="t" r="r" b="b"/>
              <a:pathLst>
                <a:path w="937895" h="412750">
                  <a:moveTo>
                    <a:pt x="937691" y="0"/>
                  </a:moveTo>
                  <a:lnTo>
                    <a:pt x="309778" y="0"/>
                  </a:lnTo>
                  <a:lnTo>
                    <a:pt x="308521" y="0"/>
                  </a:lnTo>
                  <a:lnTo>
                    <a:pt x="308521" y="1676"/>
                  </a:lnTo>
                  <a:lnTo>
                    <a:pt x="0" y="412178"/>
                  </a:lnTo>
                  <a:lnTo>
                    <a:pt x="309778" y="412178"/>
                  </a:lnTo>
                  <a:lnTo>
                    <a:pt x="937691" y="412178"/>
                  </a:lnTo>
                  <a:lnTo>
                    <a:pt x="93769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3981" y="4838268"/>
              <a:ext cx="1010285" cy="187325"/>
            </a:xfrm>
            <a:custGeom>
              <a:avLst/>
              <a:gdLst/>
              <a:ahLst/>
              <a:cxnLst/>
              <a:rect l="l" t="t" r="r" b="b"/>
              <a:pathLst>
                <a:path w="1010284" h="187325">
                  <a:moveTo>
                    <a:pt x="1010018" y="0"/>
                  </a:moveTo>
                  <a:lnTo>
                    <a:pt x="140614" y="0"/>
                  </a:lnTo>
                  <a:lnTo>
                    <a:pt x="137655" y="0"/>
                  </a:lnTo>
                  <a:lnTo>
                    <a:pt x="137655" y="3949"/>
                  </a:lnTo>
                  <a:lnTo>
                    <a:pt x="0" y="187134"/>
                  </a:lnTo>
                  <a:lnTo>
                    <a:pt x="137655" y="187134"/>
                  </a:lnTo>
                  <a:lnTo>
                    <a:pt x="1010018" y="187147"/>
                  </a:lnTo>
                  <a:lnTo>
                    <a:pt x="1010018" y="0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60" dirty="0"/>
              <a:t>Thank</a:t>
            </a:r>
            <a:r>
              <a:rPr spc="-300" dirty="0"/>
              <a:t> </a:t>
            </a:r>
            <a:r>
              <a:rPr spc="-25" dirty="0"/>
              <a:t>you.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20" dirty="0"/>
              <a:t>Further</a:t>
            </a:r>
            <a:r>
              <a:rPr spc="50" dirty="0"/>
              <a:t> </a:t>
            </a:r>
            <a:r>
              <a:rPr spc="75" dirty="0"/>
              <a:t>feedback,</a:t>
            </a:r>
            <a:r>
              <a:rPr spc="-35" dirty="0"/>
              <a:t> </a:t>
            </a:r>
            <a:r>
              <a:rPr spc="20" dirty="0"/>
              <a:t>clarification</a:t>
            </a:r>
            <a:r>
              <a:rPr spc="55" dirty="0"/>
              <a:t> </a:t>
            </a:r>
            <a:r>
              <a:rPr spc="20" dirty="0"/>
              <a:t>&amp;</a:t>
            </a:r>
            <a:r>
              <a:rPr spc="55" dirty="0"/>
              <a:t> </a:t>
            </a:r>
            <a:r>
              <a:rPr spc="45" dirty="0"/>
              <a:t>enquiries</a:t>
            </a:r>
            <a:r>
              <a:rPr spc="60" dirty="0"/>
              <a:t> </a:t>
            </a:r>
            <a:r>
              <a:rPr spc="50" dirty="0"/>
              <a:t>can</a:t>
            </a:r>
            <a:r>
              <a:rPr spc="55" dirty="0"/>
              <a:t> </a:t>
            </a:r>
            <a:r>
              <a:rPr spc="100" dirty="0"/>
              <a:t>be</a:t>
            </a:r>
            <a:r>
              <a:rPr spc="55" dirty="0"/>
              <a:t> </a:t>
            </a:r>
            <a:r>
              <a:rPr spc="50" dirty="0"/>
              <a:t>directed</a:t>
            </a:r>
            <a:r>
              <a:rPr spc="60" dirty="0"/>
              <a:t> </a:t>
            </a:r>
            <a:r>
              <a:rPr spc="-25" dirty="0"/>
              <a:t>to:</a:t>
            </a: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pc="-25" dirty="0"/>
          </a:p>
          <a:p>
            <a:pPr marL="12700">
              <a:lnSpc>
                <a:spcPct val="100000"/>
              </a:lnSpc>
            </a:pPr>
            <a:r>
              <a:rPr b="1" spc="10" dirty="0">
                <a:latin typeface="Cambria"/>
                <a:cs typeface="Cambria"/>
              </a:rPr>
              <a:t>Ashutosh</a:t>
            </a:r>
            <a:r>
              <a:rPr b="1" spc="254" dirty="0">
                <a:latin typeface="Cambria"/>
                <a:cs typeface="Cambria"/>
              </a:rPr>
              <a:t> </a:t>
            </a:r>
            <a:r>
              <a:rPr b="1" spc="40" dirty="0">
                <a:latin typeface="Cambria"/>
                <a:cs typeface="Cambria"/>
              </a:rPr>
              <a:t>Kumar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+91</a:t>
            </a:r>
            <a:r>
              <a:rPr spc="150" dirty="0"/>
              <a:t> </a:t>
            </a:r>
            <a:r>
              <a:rPr spc="-10" dirty="0"/>
              <a:t>7903620014</a:t>
            </a: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u="sng" spc="4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hlinkClick r:id="rId3"/>
              </a:rPr>
              <a:t>ashutoshkumar@calicheglobal.com</a:t>
            </a: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u="sng" spc="40" dirty="0">
              <a:solidFill>
                <a:srgbClr val="4285F4"/>
              </a:solidFill>
              <a:uFill>
                <a:solidFill>
                  <a:srgbClr val="4285F4"/>
                </a:solidFill>
              </a:uFill>
              <a:hlinkClick r:id="rId3"/>
            </a:endParaRPr>
          </a:p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0000"/>
                </a:solidFill>
                <a:latin typeface="Cambria"/>
                <a:cs typeface="Cambria"/>
              </a:rPr>
              <a:t>Anandh</a:t>
            </a:r>
            <a:r>
              <a:rPr b="1" spc="28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b="1" spc="45" dirty="0">
                <a:solidFill>
                  <a:srgbClr val="000000"/>
                </a:solidFill>
                <a:latin typeface="Cambria"/>
                <a:cs typeface="Cambria"/>
              </a:rPr>
              <a:t>Mathew</a:t>
            </a: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>
                <a:solidFill>
                  <a:srgbClr val="000000"/>
                </a:solidFill>
              </a:rPr>
              <a:t>+91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88485</a:t>
            </a:r>
            <a:r>
              <a:rPr spc="8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06410</a:t>
            </a: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u="sng" spc="40" dirty="0">
                <a:solidFill>
                  <a:srgbClr val="4285F4"/>
                </a:solidFill>
                <a:uFill>
                  <a:solidFill>
                    <a:srgbClr val="4285F4"/>
                  </a:solidFill>
                </a:uFill>
                <a:hlinkClick r:id="rId4"/>
              </a:rPr>
              <a:t>anandhmathew@calicheglobal.com</a:t>
            </a: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664" y="674299"/>
            <a:ext cx="1894378" cy="934877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720725">
              <a:lnSpc>
                <a:spcPts val="2925"/>
              </a:lnSpc>
            </a:pP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 Cold Pressed Rolling: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Reality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237" y="1499622"/>
            <a:ext cx="24511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10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20" dirty="0">
                <a:latin typeface="Cambria"/>
                <a:cs typeface="Cambria"/>
              </a:rPr>
              <a:t>Existing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flow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(the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way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it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appears)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437" y="1667262"/>
            <a:ext cx="3362325" cy="1534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3055" algn="just">
              <a:lnSpc>
                <a:spcPct val="150000"/>
              </a:lnSpc>
              <a:spcBef>
                <a:spcPts val="100"/>
              </a:spcBef>
              <a:buFont typeface="Tahoma"/>
              <a:buChar char="○"/>
              <a:tabLst>
                <a:tab pos="325120" algn="l"/>
                <a:tab pos="328295" algn="l"/>
              </a:tabLst>
            </a:pPr>
            <a:r>
              <a:rPr sz="1100" dirty="0">
                <a:latin typeface="Cambria"/>
                <a:cs typeface="Cambria"/>
              </a:rPr>
              <a:t>	Material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flow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from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Caster,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Annealing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furnace, </a:t>
            </a:r>
            <a:r>
              <a:rPr sz="1100" spc="10" dirty="0">
                <a:latin typeface="Cambria"/>
                <a:cs typeface="Cambria"/>
              </a:rPr>
              <a:t>Crane,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Mills,</a:t>
            </a:r>
            <a:r>
              <a:rPr sz="1100" spc="17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Holding</a:t>
            </a:r>
            <a:r>
              <a:rPr sz="1100" spc="17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furnace,</a:t>
            </a:r>
            <a:r>
              <a:rPr sz="1100" spc="17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Light</a:t>
            </a:r>
            <a:r>
              <a:rPr sz="1100" spc="17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Slitters,</a:t>
            </a:r>
            <a:r>
              <a:rPr sz="1100" spc="175" dirty="0">
                <a:latin typeface="Cambria"/>
                <a:cs typeface="Cambria"/>
              </a:rPr>
              <a:t> </a:t>
            </a:r>
            <a:r>
              <a:rPr sz="1100" spc="-25" dirty="0">
                <a:latin typeface="Cambria"/>
                <a:cs typeface="Cambria"/>
              </a:rPr>
              <a:t>to </a:t>
            </a:r>
            <a:r>
              <a:rPr sz="1100" dirty="0">
                <a:latin typeface="Cambria"/>
                <a:cs typeface="Cambria"/>
              </a:rPr>
              <a:t>the</a:t>
            </a:r>
            <a:r>
              <a:rPr sz="1100" spc="305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final</a:t>
            </a:r>
            <a:r>
              <a:rPr sz="1100" spc="305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product,</a:t>
            </a:r>
            <a:r>
              <a:rPr sz="1100" spc="305" dirty="0">
                <a:latin typeface="Cambria"/>
                <a:cs typeface="Cambria"/>
              </a:rPr>
              <a:t>  </a:t>
            </a:r>
            <a:r>
              <a:rPr sz="1100" spc="45" dirty="0">
                <a:latin typeface="Cambria"/>
                <a:cs typeface="Cambria"/>
              </a:rPr>
              <a:t>tensile-</a:t>
            </a:r>
            <a:r>
              <a:rPr sz="1100" spc="60" dirty="0">
                <a:latin typeface="Cambria"/>
                <a:cs typeface="Cambria"/>
              </a:rPr>
              <a:t>elongation-</a:t>
            </a:r>
            <a:r>
              <a:rPr sz="1100" spc="50" dirty="0">
                <a:latin typeface="Cambria"/>
                <a:cs typeface="Cambria"/>
              </a:rPr>
              <a:t>Olsen </a:t>
            </a:r>
            <a:r>
              <a:rPr sz="1100" spc="-20" dirty="0">
                <a:latin typeface="Cambria"/>
                <a:cs typeface="Cambria"/>
              </a:rPr>
              <a:t>test</a:t>
            </a:r>
            <a:endParaRPr sz="1100">
              <a:latin typeface="Cambria"/>
              <a:cs typeface="Cambria"/>
            </a:endParaRPr>
          </a:p>
          <a:p>
            <a:pPr marL="325120" marR="22860" indent="-313055" algn="just">
              <a:lnSpc>
                <a:spcPct val="150000"/>
              </a:lnSpc>
              <a:buFont typeface="Tahoma"/>
              <a:buChar char="○"/>
              <a:tabLst>
                <a:tab pos="325120" algn="l"/>
                <a:tab pos="328295" algn="l"/>
              </a:tabLst>
            </a:pPr>
            <a:r>
              <a:rPr sz="1100" dirty="0">
                <a:latin typeface="Cambria"/>
                <a:cs typeface="Cambria"/>
              </a:rPr>
              <a:t>	PLC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for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Machines,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95" dirty="0">
                <a:latin typeface="Cambria"/>
                <a:cs typeface="Cambria"/>
              </a:rPr>
              <a:t>Human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machine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interface </a:t>
            </a:r>
            <a:r>
              <a:rPr sz="1100" dirty="0">
                <a:latin typeface="Cambria"/>
                <a:cs typeface="Cambria"/>
              </a:rPr>
              <a:t>for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operators,</a:t>
            </a:r>
            <a:r>
              <a:rPr sz="1100" spc="2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log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books/registers</a:t>
            </a:r>
            <a:r>
              <a:rPr sz="1100" spc="2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&amp;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whatsapp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356" y="3259842"/>
            <a:ext cx="4775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Cambria"/>
                <a:cs typeface="Cambria"/>
              </a:rPr>
              <a:t>groups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35770" y="1552235"/>
            <a:ext cx="74041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63148"/>
                </a:solidFill>
                <a:latin typeface="Cambria"/>
                <a:cs typeface="Cambria"/>
              </a:rPr>
              <a:t>Ingots</a:t>
            </a: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10" dirty="0">
                <a:solidFill>
                  <a:srgbClr val="263148"/>
                </a:solidFill>
                <a:latin typeface="Cambria"/>
                <a:cs typeface="Cambria"/>
              </a:rPr>
              <a:t>&amp;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scraps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10287" y="735924"/>
            <a:ext cx="1390650" cy="795655"/>
            <a:chOff x="3410287" y="735924"/>
            <a:chExt cx="1390650" cy="7956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29337" y="754974"/>
              <a:ext cx="1352322" cy="7572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9812" y="745449"/>
              <a:ext cx="1371600" cy="776605"/>
            </a:xfrm>
            <a:custGeom>
              <a:avLst/>
              <a:gdLst/>
              <a:ahLst/>
              <a:cxnLst/>
              <a:rect l="l" t="t" r="r" b="b"/>
              <a:pathLst>
                <a:path w="1371600" h="776605">
                  <a:moveTo>
                    <a:pt x="0" y="0"/>
                  </a:moveTo>
                  <a:lnTo>
                    <a:pt x="1371372" y="0"/>
                  </a:lnTo>
                  <a:lnTo>
                    <a:pt x="1371372" y="776348"/>
                  </a:lnTo>
                  <a:lnTo>
                    <a:pt x="0" y="7763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202375" y="735924"/>
            <a:ext cx="860425" cy="795655"/>
            <a:chOff x="5202375" y="735924"/>
            <a:chExt cx="860425" cy="79565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21425" y="754974"/>
              <a:ext cx="821745" cy="75729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211900" y="745449"/>
              <a:ext cx="841375" cy="776605"/>
            </a:xfrm>
            <a:custGeom>
              <a:avLst/>
              <a:gdLst/>
              <a:ahLst/>
              <a:cxnLst/>
              <a:rect l="l" t="t" r="r" b="b"/>
              <a:pathLst>
                <a:path w="841375" h="776605">
                  <a:moveTo>
                    <a:pt x="0" y="0"/>
                  </a:moveTo>
                  <a:lnTo>
                    <a:pt x="840795" y="0"/>
                  </a:lnTo>
                  <a:lnTo>
                    <a:pt x="840795" y="776348"/>
                  </a:lnTo>
                  <a:lnTo>
                    <a:pt x="0" y="7763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44908" y="1552235"/>
            <a:ext cx="7759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Melting</a:t>
            </a:r>
            <a:r>
              <a:rPr sz="800" spc="7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furnace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428229" y="722374"/>
            <a:ext cx="1461770" cy="795655"/>
            <a:chOff x="6428229" y="722374"/>
            <a:chExt cx="1461770" cy="79565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7279" y="741424"/>
              <a:ext cx="1423669" cy="75729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37754" y="731899"/>
              <a:ext cx="1442720" cy="776605"/>
            </a:xfrm>
            <a:custGeom>
              <a:avLst/>
              <a:gdLst/>
              <a:ahLst/>
              <a:cxnLst/>
              <a:rect l="l" t="t" r="r" b="b"/>
              <a:pathLst>
                <a:path w="1442720" h="776605">
                  <a:moveTo>
                    <a:pt x="0" y="0"/>
                  </a:moveTo>
                  <a:lnTo>
                    <a:pt x="1442719" y="0"/>
                  </a:lnTo>
                  <a:lnTo>
                    <a:pt x="1442719" y="776348"/>
                  </a:lnTo>
                  <a:lnTo>
                    <a:pt x="0" y="7763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80133" y="1552235"/>
            <a:ext cx="7588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Casting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100" dirty="0">
                <a:solidFill>
                  <a:srgbClr val="263148"/>
                </a:solidFill>
                <a:latin typeface="Cambria"/>
                <a:cs typeface="Cambria"/>
              </a:rPr>
              <a:t>-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caster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617250" y="1947799"/>
            <a:ext cx="1489075" cy="854710"/>
            <a:chOff x="7617250" y="1947799"/>
            <a:chExt cx="1489075" cy="85471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36300" y="1966849"/>
              <a:ext cx="1450799" cy="816329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626775" y="1957324"/>
              <a:ext cx="1470025" cy="835660"/>
            </a:xfrm>
            <a:custGeom>
              <a:avLst/>
              <a:gdLst/>
              <a:ahLst/>
              <a:cxnLst/>
              <a:rect l="l" t="t" r="r" b="b"/>
              <a:pathLst>
                <a:path w="1470025" h="835660">
                  <a:moveTo>
                    <a:pt x="0" y="0"/>
                  </a:moveTo>
                  <a:lnTo>
                    <a:pt x="1469849" y="0"/>
                  </a:lnTo>
                  <a:lnTo>
                    <a:pt x="1469849" y="835379"/>
                  </a:lnTo>
                  <a:lnTo>
                    <a:pt x="0" y="83537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783892" y="2836685"/>
            <a:ext cx="11569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434" marR="5080" indent="-42037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First</a:t>
            </a:r>
            <a:r>
              <a:rPr sz="800" spc="-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roll</a:t>
            </a:r>
            <a:r>
              <a:rPr sz="8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100" dirty="0">
                <a:solidFill>
                  <a:srgbClr val="263148"/>
                </a:solidFill>
                <a:latin typeface="Cambria"/>
                <a:cs typeface="Cambria"/>
              </a:rPr>
              <a:t>-</a:t>
            </a:r>
            <a:r>
              <a:rPr sz="800" spc="-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coming</a:t>
            </a:r>
            <a:r>
              <a:rPr sz="8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out</a:t>
            </a:r>
            <a:r>
              <a:rPr sz="800" spc="-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263148"/>
                </a:solidFill>
                <a:latin typeface="Cambria"/>
                <a:cs typeface="Cambria"/>
              </a:rPr>
              <a:t>of</a:t>
            </a:r>
            <a:r>
              <a:rPr sz="800" spc="5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caster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414663" y="3232249"/>
            <a:ext cx="1489075" cy="845819"/>
            <a:chOff x="6414663" y="3232249"/>
            <a:chExt cx="1489075" cy="845819"/>
          </a:xfrm>
        </p:grpSpPr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33713" y="3251299"/>
              <a:ext cx="1450799" cy="8076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424188" y="3241774"/>
              <a:ext cx="1470025" cy="826769"/>
            </a:xfrm>
            <a:custGeom>
              <a:avLst/>
              <a:gdLst/>
              <a:ahLst/>
              <a:cxnLst/>
              <a:rect l="l" t="t" r="r" b="b"/>
              <a:pathLst>
                <a:path w="1470025" h="826770">
                  <a:moveTo>
                    <a:pt x="0" y="0"/>
                  </a:moveTo>
                  <a:lnTo>
                    <a:pt x="1469849" y="0"/>
                  </a:lnTo>
                  <a:lnTo>
                    <a:pt x="1469849" y="826727"/>
                  </a:lnTo>
                  <a:lnTo>
                    <a:pt x="0" y="826727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596847" y="4079185"/>
            <a:ext cx="1125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Thickness</a:t>
            </a:r>
            <a:r>
              <a:rPr sz="800" spc="7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reduction</a:t>
            </a:r>
            <a:r>
              <a:rPr sz="800" spc="8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25" dirty="0">
                <a:solidFill>
                  <a:srgbClr val="263148"/>
                </a:solidFill>
                <a:latin typeface="Cambria"/>
                <a:cs typeface="Cambria"/>
              </a:rPr>
              <a:t>on</a:t>
            </a:r>
            <a:r>
              <a:rPr sz="800" spc="5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mills</a:t>
            </a:r>
            <a:endParaRPr sz="800">
              <a:latin typeface="Cambria"/>
              <a:cs typeface="Cambria"/>
            </a:endParaRPr>
          </a:p>
        </p:txBody>
      </p:sp>
      <p:pic>
        <p:nvPicPr>
          <p:cNvPr id="27" name="object 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57138" y="3242549"/>
            <a:ext cx="1487399" cy="82515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42259" y="3242550"/>
            <a:ext cx="925717" cy="825151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4951564" y="4079185"/>
            <a:ext cx="11004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160" marR="5080" indent="-379095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Inter</a:t>
            </a:r>
            <a:r>
              <a:rPr sz="800" spc="4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mill</a:t>
            </a:r>
            <a:r>
              <a:rPr sz="800" spc="5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transfer</a:t>
            </a:r>
            <a:r>
              <a:rPr sz="800" spc="5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63148"/>
                </a:solidFill>
                <a:latin typeface="Cambria"/>
                <a:cs typeface="Cambria"/>
              </a:rPr>
              <a:t>with</a:t>
            </a:r>
            <a:r>
              <a:rPr sz="800" spc="5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cranes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43308" y="4079185"/>
            <a:ext cx="9245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Annealing</a:t>
            </a:r>
            <a:r>
              <a:rPr sz="800" spc="8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Furnace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081725" y="3256824"/>
            <a:ext cx="1390650" cy="796925"/>
            <a:chOff x="2081725" y="3256824"/>
            <a:chExt cx="1390650" cy="796925"/>
          </a:xfrm>
        </p:grpSpPr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00775" y="3275874"/>
              <a:ext cx="1352299" cy="75849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091250" y="3266349"/>
              <a:ext cx="1371600" cy="777875"/>
            </a:xfrm>
            <a:custGeom>
              <a:avLst/>
              <a:gdLst/>
              <a:ahLst/>
              <a:cxnLst/>
              <a:rect l="l" t="t" r="r" b="b"/>
              <a:pathLst>
                <a:path w="1371600" h="777875">
                  <a:moveTo>
                    <a:pt x="0" y="0"/>
                  </a:moveTo>
                  <a:lnTo>
                    <a:pt x="1371349" y="0"/>
                  </a:lnTo>
                  <a:lnTo>
                    <a:pt x="1371349" y="777548"/>
                  </a:lnTo>
                  <a:lnTo>
                    <a:pt x="0" y="7775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151976" y="4079185"/>
            <a:ext cx="12033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marR="5080" indent="-40259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Acceptable</a:t>
            </a:r>
            <a:r>
              <a:rPr sz="800" spc="8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gauge</a:t>
            </a:r>
            <a:r>
              <a:rPr sz="800" spc="8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of</a:t>
            </a:r>
            <a:r>
              <a:rPr sz="800" spc="8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63148"/>
                </a:solidFill>
                <a:latin typeface="Cambria"/>
                <a:cs typeface="Cambria"/>
              </a:rPr>
              <a:t>final</a:t>
            </a:r>
            <a:r>
              <a:rPr sz="800" spc="50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product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06437" y="1882475"/>
            <a:ext cx="2988945" cy="997585"/>
            <a:chOff x="4006437" y="1882475"/>
            <a:chExt cx="2988945" cy="997585"/>
          </a:xfrm>
        </p:grpSpPr>
        <p:sp>
          <p:nvSpPr>
            <p:cNvPr id="36" name="object 36"/>
            <p:cNvSpPr/>
            <p:nvPr/>
          </p:nvSpPr>
          <p:spPr>
            <a:xfrm>
              <a:off x="4011200" y="2319968"/>
              <a:ext cx="2979420" cy="555625"/>
            </a:xfrm>
            <a:custGeom>
              <a:avLst/>
              <a:gdLst/>
              <a:ahLst/>
              <a:cxnLst/>
              <a:rect l="l" t="t" r="r" b="b"/>
              <a:pathLst>
                <a:path w="2979420" h="555625">
                  <a:moveTo>
                    <a:pt x="2920792" y="184389"/>
                  </a:moveTo>
                  <a:lnTo>
                    <a:pt x="247274" y="184389"/>
                  </a:lnTo>
                  <a:lnTo>
                    <a:pt x="576710" y="179615"/>
                  </a:lnTo>
                  <a:lnTo>
                    <a:pt x="1079878" y="164446"/>
                  </a:lnTo>
                  <a:lnTo>
                    <a:pt x="1489252" y="144071"/>
                  </a:lnTo>
                  <a:lnTo>
                    <a:pt x="1811933" y="121722"/>
                  </a:lnTo>
                  <a:lnTo>
                    <a:pt x="2057764" y="99889"/>
                  </a:lnTo>
                  <a:lnTo>
                    <a:pt x="2237596" y="80451"/>
                  </a:lnTo>
                  <a:lnTo>
                    <a:pt x="2361842" y="64783"/>
                  </a:lnTo>
                  <a:lnTo>
                    <a:pt x="2476400" y="48223"/>
                  </a:lnTo>
                  <a:lnTo>
                    <a:pt x="2547134" y="36707"/>
                  </a:lnTo>
                  <a:lnTo>
                    <a:pt x="2613176" y="24824"/>
                  </a:lnTo>
                  <a:lnTo>
                    <a:pt x="2674374" y="12584"/>
                  </a:lnTo>
                  <a:lnTo>
                    <a:pt x="2730573" y="0"/>
                  </a:lnTo>
                  <a:lnTo>
                    <a:pt x="2784882" y="13807"/>
                  </a:lnTo>
                  <a:lnTo>
                    <a:pt x="2832476" y="27794"/>
                  </a:lnTo>
                  <a:lnTo>
                    <a:pt x="2873372" y="41936"/>
                  </a:lnTo>
                  <a:lnTo>
                    <a:pt x="2935126" y="70585"/>
                  </a:lnTo>
                  <a:lnTo>
                    <a:pt x="2970265" y="99557"/>
                  </a:lnTo>
                  <a:lnTo>
                    <a:pt x="2978910" y="128653"/>
                  </a:lnTo>
                  <a:lnTo>
                    <a:pt x="2973335" y="143186"/>
                  </a:lnTo>
                  <a:lnTo>
                    <a:pt x="2961182" y="157675"/>
                  </a:lnTo>
                  <a:lnTo>
                    <a:pt x="2942466" y="172097"/>
                  </a:lnTo>
                  <a:lnTo>
                    <a:pt x="2920792" y="184389"/>
                  </a:lnTo>
                  <a:close/>
                </a:path>
                <a:path w="2979420" h="555625">
                  <a:moveTo>
                    <a:pt x="247274" y="555302"/>
                  </a:moveTo>
                  <a:lnTo>
                    <a:pt x="0" y="309093"/>
                  </a:lnTo>
                  <a:lnTo>
                    <a:pt x="247274" y="60752"/>
                  </a:lnTo>
                  <a:lnTo>
                    <a:pt x="247274" y="184389"/>
                  </a:lnTo>
                  <a:lnTo>
                    <a:pt x="2920792" y="184389"/>
                  </a:lnTo>
                  <a:lnTo>
                    <a:pt x="2885406" y="200637"/>
                  </a:lnTo>
                  <a:lnTo>
                    <a:pt x="2847092" y="214705"/>
                  </a:lnTo>
                  <a:lnTo>
                    <a:pt x="2802275" y="228607"/>
                  </a:lnTo>
                  <a:lnTo>
                    <a:pt x="2750971" y="242317"/>
                  </a:lnTo>
                  <a:lnTo>
                    <a:pt x="2693195" y="255810"/>
                  </a:lnTo>
                  <a:lnTo>
                    <a:pt x="2628962" y="269062"/>
                  </a:lnTo>
                  <a:lnTo>
                    <a:pt x="2558287" y="282047"/>
                  </a:lnTo>
                  <a:lnTo>
                    <a:pt x="2491970" y="293045"/>
                  </a:lnTo>
                  <a:lnTo>
                    <a:pt x="2384961" y="308887"/>
                  </a:lnTo>
                  <a:lnTo>
                    <a:pt x="2269313" y="323916"/>
                  </a:lnTo>
                  <a:lnTo>
                    <a:pt x="2102457" y="342642"/>
                  </a:lnTo>
                  <a:lnTo>
                    <a:pt x="1875040" y="363841"/>
                  </a:lnTo>
                  <a:lnTo>
                    <a:pt x="1577254" y="385863"/>
                  </a:lnTo>
                  <a:lnTo>
                    <a:pt x="1200076" y="406548"/>
                  </a:lnTo>
                  <a:lnTo>
                    <a:pt x="736776" y="423134"/>
                  </a:lnTo>
                  <a:lnTo>
                    <a:pt x="247274" y="431664"/>
                  </a:lnTo>
                  <a:lnTo>
                    <a:pt x="247274" y="555302"/>
                  </a:lnTo>
                  <a:close/>
                </a:path>
              </a:pathLst>
            </a:custGeom>
            <a:solidFill>
              <a:srgbClr val="0637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11200" y="1887237"/>
              <a:ext cx="2979420" cy="556895"/>
            </a:xfrm>
            <a:custGeom>
              <a:avLst/>
              <a:gdLst/>
              <a:ahLst/>
              <a:cxnLst/>
              <a:rect l="l" t="t" r="r" b="b"/>
              <a:pathLst>
                <a:path w="2979420" h="556894">
                  <a:moveTo>
                    <a:pt x="2979299" y="556368"/>
                  </a:moveTo>
                  <a:lnTo>
                    <a:pt x="2953810" y="515754"/>
                  </a:lnTo>
                  <a:lnTo>
                    <a:pt x="2914871" y="492130"/>
                  </a:lnTo>
                  <a:lnTo>
                    <a:pt x="2879488" y="476735"/>
                  </a:lnTo>
                  <a:lnTo>
                    <a:pt x="2836807" y="461649"/>
                  </a:lnTo>
                  <a:lnTo>
                    <a:pt x="2787033" y="446893"/>
                  </a:lnTo>
                  <a:lnTo>
                    <a:pt x="2730372" y="432488"/>
                  </a:lnTo>
                  <a:lnTo>
                    <a:pt x="2667030" y="418456"/>
                  </a:lnTo>
                  <a:lnTo>
                    <a:pt x="2597213" y="404818"/>
                  </a:lnTo>
                  <a:lnTo>
                    <a:pt x="2480798" y="385146"/>
                  </a:lnTo>
                  <a:lnTo>
                    <a:pt x="2395695" y="372586"/>
                  </a:lnTo>
                  <a:lnTo>
                    <a:pt x="2304837" y="360496"/>
                  </a:lnTo>
                  <a:lnTo>
                    <a:pt x="2158212" y="343285"/>
                  </a:lnTo>
                  <a:lnTo>
                    <a:pt x="1944493" y="322178"/>
                  </a:lnTo>
                  <a:lnTo>
                    <a:pt x="1711464" y="303331"/>
                  </a:lnTo>
                  <a:lnTo>
                    <a:pt x="1395530" y="283211"/>
                  </a:lnTo>
                  <a:lnTo>
                    <a:pt x="984508" y="264549"/>
                  </a:lnTo>
                  <a:lnTo>
                    <a:pt x="543935" y="252414"/>
                  </a:lnTo>
                  <a:lnTo>
                    <a:pt x="52938" y="247274"/>
                  </a:lnTo>
                  <a:lnTo>
                    <a:pt x="0" y="247274"/>
                  </a:lnTo>
                  <a:lnTo>
                    <a:pt x="0" y="0"/>
                  </a:lnTo>
                  <a:lnTo>
                    <a:pt x="52938" y="0"/>
                  </a:lnTo>
                  <a:lnTo>
                    <a:pt x="543935" y="5139"/>
                  </a:lnTo>
                  <a:lnTo>
                    <a:pt x="984508" y="17274"/>
                  </a:lnTo>
                  <a:lnTo>
                    <a:pt x="1395530" y="35936"/>
                  </a:lnTo>
                  <a:lnTo>
                    <a:pt x="1711464" y="56056"/>
                  </a:lnTo>
                  <a:lnTo>
                    <a:pt x="1944493" y="74903"/>
                  </a:lnTo>
                  <a:lnTo>
                    <a:pt x="2158212" y="96010"/>
                  </a:lnTo>
                  <a:lnTo>
                    <a:pt x="2304837" y="113221"/>
                  </a:lnTo>
                  <a:lnTo>
                    <a:pt x="2395695" y="125311"/>
                  </a:lnTo>
                  <a:lnTo>
                    <a:pt x="2480798" y="137871"/>
                  </a:lnTo>
                  <a:lnTo>
                    <a:pt x="2559941" y="150878"/>
                  </a:lnTo>
                  <a:lnTo>
                    <a:pt x="2632918" y="164311"/>
                  </a:lnTo>
                  <a:lnTo>
                    <a:pt x="2699523" y="178149"/>
                  </a:lnTo>
                  <a:lnTo>
                    <a:pt x="2759550" y="192370"/>
                  </a:lnTo>
                  <a:lnTo>
                    <a:pt x="2812793" y="206953"/>
                  </a:lnTo>
                  <a:lnTo>
                    <a:pt x="2859047" y="221877"/>
                  </a:lnTo>
                  <a:lnTo>
                    <a:pt x="2898105" y="237120"/>
                  </a:lnTo>
                  <a:lnTo>
                    <a:pt x="2942750" y="260537"/>
                  </a:lnTo>
                  <a:lnTo>
                    <a:pt x="2975170" y="292678"/>
                  </a:lnTo>
                  <a:lnTo>
                    <a:pt x="2979299" y="309093"/>
                  </a:lnTo>
                  <a:lnTo>
                    <a:pt x="2979299" y="556368"/>
                  </a:lnTo>
                  <a:close/>
                </a:path>
              </a:pathLst>
            </a:custGeom>
            <a:solidFill>
              <a:srgbClr val="05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011200" y="1887237"/>
              <a:ext cx="2979420" cy="988060"/>
            </a:xfrm>
            <a:custGeom>
              <a:avLst/>
              <a:gdLst/>
              <a:ahLst/>
              <a:cxnLst/>
              <a:rect l="l" t="t" r="r" b="b"/>
              <a:pathLst>
                <a:path w="2979420" h="988060">
                  <a:moveTo>
                    <a:pt x="2979299" y="556368"/>
                  </a:moveTo>
                  <a:lnTo>
                    <a:pt x="2978263" y="548134"/>
                  </a:lnTo>
                  <a:lnTo>
                    <a:pt x="2975170" y="539953"/>
                  </a:lnTo>
                  <a:lnTo>
                    <a:pt x="2942750" y="507812"/>
                  </a:lnTo>
                  <a:lnTo>
                    <a:pt x="2898105" y="484395"/>
                  </a:lnTo>
                  <a:lnTo>
                    <a:pt x="2859047" y="469152"/>
                  </a:lnTo>
                  <a:lnTo>
                    <a:pt x="2812793" y="454228"/>
                  </a:lnTo>
                  <a:lnTo>
                    <a:pt x="2759550" y="439645"/>
                  </a:lnTo>
                  <a:lnTo>
                    <a:pt x="2699523" y="425424"/>
                  </a:lnTo>
                  <a:lnTo>
                    <a:pt x="2632918" y="411586"/>
                  </a:lnTo>
                  <a:lnTo>
                    <a:pt x="2559941" y="398153"/>
                  </a:lnTo>
                  <a:lnTo>
                    <a:pt x="2521127" y="391595"/>
                  </a:lnTo>
                  <a:lnTo>
                    <a:pt x="2480798" y="385146"/>
                  </a:lnTo>
                  <a:lnTo>
                    <a:pt x="2438979" y="378809"/>
                  </a:lnTo>
                  <a:lnTo>
                    <a:pt x="2395695" y="372586"/>
                  </a:lnTo>
                  <a:lnTo>
                    <a:pt x="2350972" y="366481"/>
                  </a:lnTo>
                  <a:lnTo>
                    <a:pt x="2304837" y="360496"/>
                  </a:lnTo>
                  <a:lnTo>
                    <a:pt x="2257315" y="354633"/>
                  </a:lnTo>
                  <a:lnTo>
                    <a:pt x="2208431" y="348895"/>
                  </a:lnTo>
                  <a:lnTo>
                    <a:pt x="2158212" y="343285"/>
                  </a:lnTo>
                  <a:lnTo>
                    <a:pt x="2106683" y="337806"/>
                  </a:lnTo>
                  <a:lnTo>
                    <a:pt x="2053869" y="332460"/>
                  </a:lnTo>
                  <a:lnTo>
                    <a:pt x="1999798" y="327250"/>
                  </a:lnTo>
                  <a:lnTo>
                    <a:pt x="1944493" y="322178"/>
                  </a:lnTo>
                  <a:lnTo>
                    <a:pt x="1887982" y="317248"/>
                  </a:lnTo>
                  <a:lnTo>
                    <a:pt x="1830289" y="312462"/>
                  </a:lnTo>
                  <a:lnTo>
                    <a:pt x="1771441" y="307822"/>
                  </a:lnTo>
                  <a:lnTo>
                    <a:pt x="1711464" y="303331"/>
                  </a:lnTo>
                  <a:lnTo>
                    <a:pt x="1650382" y="298993"/>
                  </a:lnTo>
                  <a:lnTo>
                    <a:pt x="1588222" y="294809"/>
                  </a:lnTo>
                  <a:lnTo>
                    <a:pt x="1525010" y="290782"/>
                  </a:lnTo>
                  <a:lnTo>
                    <a:pt x="1460770" y="286915"/>
                  </a:lnTo>
                  <a:lnTo>
                    <a:pt x="1395530" y="283211"/>
                  </a:lnTo>
                  <a:lnTo>
                    <a:pt x="1329314" y="279672"/>
                  </a:lnTo>
                  <a:lnTo>
                    <a:pt x="1262149" y="276300"/>
                  </a:lnTo>
                  <a:lnTo>
                    <a:pt x="1194060" y="273100"/>
                  </a:lnTo>
                  <a:lnTo>
                    <a:pt x="1125073" y="270073"/>
                  </a:lnTo>
                  <a:lnTo>
                    <a:pt x="1055214" y="267222"/>
                  </a:lnTo>
                  <a:lnTo>
                    <a:pt x="984508" y="264549"/>
                  </a:lnTo>
                  <a:lnTo>
                    <a:pt x="912981" y="262058"/>
                  </a:lnTo>
                  <a:lnTo>
                    <a:pt x="840659" y="259750"/>
                  </a:lnTo>
                  <a:lnTo>
                    <a:pt x="767568" y="257630"/>
                  </a:lnTo>
                  <a:lnTo>
                    <a:pt x="693733" y="255698"/>
                  </a:lnTo>
                  <a:lnTo>
                    <a:pt x="619180" y="253959"/>
                  </a:lnTo>
                  <a:lnTo>
                    <a:pt x="543935" y="252414"/>
                  </a:lnTo>
                  <a:lnTo>
                    <a:pt x="468023" y="251066"/>
                  </a:lnTo>
                  <a:lnTo>
                    <a:pt x="391471" y="249919"/>
                  </a:lnTo>
                  <a:lnTo>
                    <a:pt x="314303" y="248974"/>
                  </a:lnTo>
                  <a:lnTo>
                    <a:pt x="236547" y="248234"/>
                  </a:lnTo>
                  <a:lnTo>
                    <a:pt x="158227" y="247703"/>
                  </a:lnTo>
                  <a:lnTo>
                    <a:pt x="79369" y="247382"/>
                  </a:lnTo>
                  <a:lnTo>
                    <a:pt x="0" y="247274"/>
                  </a:lnTo>
                  <a:lnTo>
                    <a:pt x="0" y="0"/>
                  </a:lnTo>
                  <a:lnTo>
                    <a:pt x="79369" y="107"/>
                  </a:lnTo>
                  <a:lnTo>
                    <a:pt x="158227" y="428"/>
                  </a:lnTo>
                  <a:lnTo>
                    <a:pt x="236547" y="959"/>
                  </a:lnTo>
                  <a:lnTo>
                    <a:pt x="314303" y="1699"/>
                  </a:lnTo>
                  <a:lnTo>
                    <a:pt x="391471" y="2644"/>
                  </a:lnTo>
                  <a:lnTo>
                    <a:pt x="468023" y="3791"/>
                  </a:lnTo>
                  <a:lnTo>
                    <a:pt x="543935" y="5139"/>
                  </a:lnTo>
                  <a:lnTo>
                    <a:pt x="619180" y="6684"/>
                  </a:lnTo>
                  <a:lnTo>
                    <a:pt x="693733" y="8423"/>
                  </a:lnTo>
                  <a:lnTo>
                    <a:pt x="767568" y="10355"/>
                  </a:lnTo>
                  <a:lnTo>
                    <a:pt x="840659" y="12475"/>
                  </a:lnTo>
                  <a:lnTo>
                    <a:pt x="912981" y="14783"/>
                  </a:lnTo>
                  <a:lnTo>
                    <a:pt x="984508" y="17274"/>
                  </a:lnTo>
                  <a:lnTo>
                    <a:pt x="1055214" y="19947"/>
                  </a:lnTo>
                  <a:lnTo>
                    <a:pt x="1125073" y="22798"/>
                  </a:lnTo>
                  <a:lnTo>
                    <a:pt x="1194060" y="25825"/>
                  </a:lnTo>
                  <a:lnTo>
                    <a:pt x="1262149" y="29025"/>
                  </a:lnTo>
                  <a:lnTo>
                    <a:pt x="1329314" y="32397"/>
                  </a:lnTo>
                  <a:lnTo>
                    <a:pt x="1395530" y="35936"/>
                  </a:lnTo>
                  <a:lnTo>
                    <a:pt x="1460770" y="39640"/>
                  </a:lnTo>
                  <a:lnTo>
                    <a:pt x="1525010" y="43507"/>
                  </a:lnTo>
                  <a:lnTo>
                    <a:pt x="1588222" y="47534"/>
                  </a:lnTo>
                  <a:lnTo>
                    <a:pt x="1650382" y="51718"/>
                  </a:lnTo>
                  <a:lnTo>
                    <a:pt x="1711464" y="56056"/>
                  </a:lnTo>
                  <a:lnTo>
                    <a:pt x="1771441" y="60547"/>
                  </a:lnTo>
                  <a:lnTo>
                    <a:pt x="1830289" y="65187"/>
                  </a:lnTo>
                  <a:lnTo>
                    <a:pt x="1887982" y="69973"/>
                  </a:lnTo>
                  <a:lnTo>
                    <a:pt x="1944493" y="74903"/>
                  </a:lnTo>
                  <a:lnTo>
                    <a:pt x="1999798" y="79975"/>
                  </a:lnTo>
                  <a:lnTo>
                    <a:pt x="2053869" y="85185"/>
                  </a:lnTo>
                  <a:lnTo>
                    <a:pt x="2106683" y="90531"/>
                  </a:lnTo>
                  <a:lnTo>
                    <a:pt x="2158212" y="96010"/>
                  </a:lnTo>
                  <a:lnTo>
                    <a:pt x="2208431" y="101620"/>
                  </a:lnTo>
                  <a:lnTo>
                    <a:pt x="2257315" y="107358"/>
                  </a:lnTo>
                  <a:lnTo>
                    <a:pt x="2304837" y="113221"/>
                  </a:lnTo>
                  <a:lnTo>
                    <a:pt x="2350972" y="119206"/>
                  </a:lnTo>
                  <a:lnTo>
                    <a:pt x="2395695" y="125311"/>
                  </a:lnTo>
                  <a:lnTo>
                    <a:pt x="2438979" y="131534"/>
                  </a:lnTo>
                  <a:lnTo>
                    <a:pt x="2480798" y="137871"/>
                  </a:lnTo>
                  <a:lnTo>
                    <a:pt x="2521127" y="144320"/>
                  </a:lnTo>
                  <a:lnTo>
                    <a:pt x="2559941" y="150878"/>
                  </a:lnTo>
                  <a:lnTo>
                    <a:pt x="2632918" y="164311"/>
                  </a:lnTo>
                  <a:lnTo>
                    <a:pt x="2699523" y="178149"/>
                  </a:lnTo>
                  <a:lnTo>
                    <a:pt x="2759550" y="192370"/>
                  </a:lnTo>
                  <a:lnTo>
                    <a:pt x="2812793" y="206953"/>
                  </a:lnTo>
                  <a:lnTo>
                    <a:pt x="2859047" y="221877"/>
                  </a:lnTo>
                  <a:lnTo>
                    <a:pt x="2898105" y="237120"/>
                  </a:lnTo>
                  <a:lnTo>
                    <a:pt x="2942750" y="260537"/>
                  </a:lnTo>
                  <a:lnTo>
                    <a:pt x="2975170" y="292678"/>
                  </a:lnTo>
                  <a:lnTo>
                    <a:pt x="2979299" y="309093"/>
                  </a:lnTo>
                  <a:lnTo>
                    <a:pt x="2979299" y="556368"/>
                  </a:lnTo>
                  <a:lnTo>
                    <a:pt x="2952441" y="597991"/>
                  </a:lnTo>
                  <a:lnTo>
                    <a:pt x="2911404" y="622212"/>
                  </a:lnTo>
                  <a:lnTo>
                    <a:pt x="2874111" y="637995"/>
                  </a:lnTo>
                  <a:lnTo>
                    <a:pt x="2829121" y="653459"/>
                  </a:lnTo>
                  <a:lnTo>
                    <a:pt x="2776649" y="668578"/>
                  </a:lnTo>
                  <a:lnTo>
                    <a:pt x="2716912" y="683329"/>
                  </a:lnTo>
                  <a:lnTo>
                    <a:pt x="2650124" y="697687"/>
                  </a:lnTo>
                  <a:lnTo>
                    <a:pt x="2576502" y="711629"/>
                  </a:lnTo>
                  <a:lnTo>
                    <a:pt x="2537195" y="718436"/>
                  </a:lnTo>
                  <a:lnTo>
                    <a:pt x="2496261" y="725129"/>
                  </a:lnTo>
                  <a:lnTo>
                    <a:pt x="2453725" y="731706"/>
                  </a:lnTo>
                  <a:lnTo>
                    <a:pt x="2409615" y="738164"/>
                  </a:lnTo>
                  <a:lnTo>
                    <a:pt x="2363958" y="744499"/>
                  </a:lnTo>
                  <a:lnTo>
                    <a:pt x="2316781" y="750709"/>
                  </a:lnTo>
                  <a:lnTo>
                    <a:pt x="2268111" y="756790"/>
                  </a:lnTo>
                  <a:lnTo>
                    <a:pt x="2217975" y="762740"/>
                  </a:lnTo>
                  <a:lnTo>
                    <a:pt x="2166399" y="768555"/>
                  </a:lnTo>
                  <a:lnTo>
                    <a:pt x="2113411" y="774232"/>
                  </a:lnTo>
                  <a:lnTo>
                    <a:pt x="2059037" y="779769"/>
                  </a:lnTo>
                  <a:lnTo>
                    <a:pt x="2003305" y="785162"/>
                  </a:lnTo>
                  <a:lnTo>
                    <a:pt x="1946242" y="790408"/>
                  </a:lnTo>
                  <a:lnTo>
                    <a:pt x="1887873" y="795504"/>
                  </a:lnTo>
                  <a:lnTo>
                    <a:pt x="1828227" y="800448"/>
                  </a:lnTo>
                  <a:lnTo>
                    <a:pt x="1767330" y="805236"/>
                  </a:lnTo>
                  <a:lnTo>
                    <a:pt x="1705210" y="809864"/>
                  </a:lnTo>
                  <a:lnTo>
                    <a:pt x="1641892" y="814331"/>
                  </a:lnTo>
                  <a:lnTo>
                    <a:pt x="1577405" y="818633"/>
                  </a:lnTo>
                  <a:lnTo>
                    <a:pt x="1511774" y="822767"/>
                  </a:lnTo>
                  <a:lnTo>
                    <a:pt x="1445028" y="826730"/>
                  </a:lnTo>
                  <a:lnTo>
                    <a:pt x="1377192" y="830519"/>
                  </a:lnTo>
                  <a:lnTo>
                    <a:pt x="1308294" y="834131"/>
                  </a:lnTo>
                  <a:lnTo>
                    <a:pt x="1238361" y="837562"/>
                  </a:lnTo>
                  <a:lnTo>
                    <a:pt x="1167419" y="840810"/>
                  </a:lnTo>
                  <a:lnTo>
                    <a:pt x="1095496" y="843872"/>
                  </a:lnTo>
                  <a:lnTo>
                    <a:pt x="1022618" y="846745"/>
                  </a:lnTo>
                  <a:lnTo>
                    <a:pt x="948813" y="849426"/>
                  </a:lnTo>
                  <a:lnTo>
                    <a:pt x="874108" y="851911"/>
                  </a:lnTo>
                  <a:lnTo>
                    <a:pt x="798529" y="854198"/>
                  </a:lnTo>
                  <a:lnTo>
                    <a:pt x="722103" y="856283"/>
                  </a:lnTo>
                  <a:lnTo>
                    <a:pt x="644857" y="858164"/>
                  </a:lnTo>
                  <a:lnTo>
                    <a:pt x="566818" y="859837"/>
                  </a:lnTo>
                  <a:lnTo>
                    <a:pt x="488014" y="861300"/>
                  </a:lnTo>
                  <a:lnTo>
                    <a:pt x="408471" y="862550"/>
                  </a:lnTo>
                  <a:lnTo>
                    <a:pt x="328215" y="863582"/>
                  </a:lnTo>
                  <a:lnTo>
                    <a:pt x="247274" y="864395"/>
                  </a:lnTo>
                  <a:lnTo>
                    <a:pt x="247274" y="988033"/>
                  </a:lnTo>
                  <a:lnTo>
                    <a:pt x="0" y="741824"/>
                  </a:lnTo>
                  <a:lnTo>
                    <a:pt x="247274" y="493483"/>
                  </a:lnTo>
                  <a:lnTo>
                    <a:pt x="247274" y="617120"/>
                  </a:lnTo>
                  <a:lnTo>
                    <a:pt x="313928" y="616467"/>
                  </a:lnTo>
                  <a:lnTo>
                    <a:pt x="380217" y="615661"/>
                  </a:lnTo>
                  <a:lnTo>
                    <a:pt x="446124" y="614704"/>
                  </a:lnTo>
                  <a:lnTo>
                    <a:pt x="511628" y="613599"/>
                  </a:lnTo>
                  <a:lnTo>
                    <a:pt x="576710" y="612346"/>
                  </a:lnTo>
                  <a:lnTo>
                    <a:pt x="641351" y="610947"/>
                  </a:lnTo>
                  <a:lnTo>
                    <a:pt x="705533" y="609402"/>
                  </a:lnTo>
                  <a:lnTo>
                    <a:pt x="769234" y="607715"/>
                  </a:lnTo>
                  <a:lnTo>
                    <a:pt x="832438" y="605885"/>
                  </a:lnTo>
                  <a:lnTo>
                    <a:pt x="895123" y="603915"/>
                  </a:lnTo>
                  <a:lnTo>
                    <a:pt x="957271" y="601806"/>
                  </a:lnTo>
                  <a:lnTo>
                    <a:pt x="1018862" y="599560"/>
                  </a:lnTo>
                  <a:lnTo>
                    <a:pt x="1079878" y="597177"/>
                  </a:lnTo>
                  <a:lnTo>
                    <a:pt x="1140299" y="594659"/>
                  </a:lnTo>
                  <a:lnTo>
                    <a:pt x="1200106" y="592008"/>
                  </a:lnTo>
                  <a:lnTo>
                    <a:pt x="1259279" y="589225"/>
                  </a:lnTo>
                  <a:lnTo>
                    <a:pt x="1317799" y="586311"/>
                  </a:lnTo>
                  <a:lnTo>
                    <a:pt x="1375648" y="583269"/>
                  </a:lnTo>
                  <a:lnTo>
                    <a:pt x="1432805" y="580099"/>
                  </a:lnTo>
                  <a:lnTo>
                    <a:pt x="1489252" y="576802"/>
                  </a:lnTo>
                  <a:lnTo>
                    <a:pt x="1544969" y="573381"/>
                  </a:lnTo>
                  <a:lnTo>
                    <a:pt x="1599937" y="569836"/>
                  </a:lnTo>
                  <a:lnTo>
                    <a:pt x="1654136" y="566170"/>
                  </a:lnTo>
                  <a:lnTo>
                    <a:pt x="1707548" y="562383"/>
                  </a:lnTo>
                  <a:lnTo>
                    <a:pt x="1760154" y="558477"/>
                  </a:lnTo>
                  <a:lnTo>
                    <a:pt x="1811933" y="554453"/>
                  </a:lnTo>
                  <a:lnTo>
                    <a:pt x="1862867" y="550313"/>
                  </a:lnTo>
                  <a:lnTo>
                    <a:pt x="1912936" y="546059"/>
                  </a:lnTo>
                  <a:lnTo>
                    <a:pt x="1962122" y="541691"/>
                  </a:lnTo>
                  <a:lnTo>
                    <a:pt x="2010404" y="537211"/>
                  </a:lnTo>
                  <a:lnTo>
                    <a:pt x="2057764" y="532620"/>
                  </a:lnTo>
                  <a:lnTo>
                    <a:pt x="2104183" y="527921"/>
                  </a:lnTo>
                  <a:lnTo>
                    <a:pt x="2149640" y="523114"/>
                  </a:lnTo>
                  <a:lnTo>
                    <a:pt x="2194118" y="518201"/>
                  </a:lnTo>
                  <a:lnTo>
                    <a:pt x="2237596" y="513183"/>
                  </a:lnTo>
                  <a:lnTo>
                    <a:pt x="2280056" y="508061"/>
                  </a:lnTo>
                  <a:lnTo>
                    <a:pt x="2321477" y="502838"/>
                  </a:lnTo>
                  <a:lnTo>
                    <a:pt x="2361842" y="497514"/>
                  </a:lnTo>
                  <a:lnTo>
                    <a:pt x="2401130" y="492091"/>
                  </a:lnTo>
                  <a:lnTo>
                    <a:pt x="2439323" y="486571"/>
                  </a:lnTo>
                  <a:lnTo>
                    <a:pt x="2512344" y="475243"/>
                  </a:lnTo>
                  <a:lnTo>
                    <a:pt x="2580751" y="463542"/>
                  </a:lnTo>
                  <a:lnTo>
                    <a:pt x="2644390" y="451479"/>
                  </a:lnTo>
                  <a:lnTo>
                    <a:pt x="2703108" y="439065"/>
                  </a:lnTo>
                  <a:lnTo>
                    <a:pt x="2730573" y="432731"/>
                  </a:lnTo>
                </a:path>
              </a:pathLst>
            </a:custGeom>
            <a:ln w="9524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873125">
              <a:lnSpc>
                <a:spcPts val="2925"/>
              </a:lnSpc>
            </a:pP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 Cold Pressed Rolling: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Facts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1974" y="1372569"/>
            <a:ext cx="86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ahoma"/>
                <a:cs typeface="Tahoma"/>
              </a:rPr>
              <a:t>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974" y="1921209"/>
            <a:ext cx="86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ahoma"/>
                <a:cs typeface="Tahoma"/>
              </a:rPr>
              <a:t>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974" y="2469849"/>
            <a:ext cx="86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ahoma"/>
                <a:cs typeface="Tahoma"/>
              </a:rPr>
              <a:t>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974" y="2835609"/>
            <a:ext cx="869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latin typeface="Tahoma"/>
                <a:cs typeface="Tahoma"/>
              </a:rPr>
              <a:t>●</a:t>
            </a:r>
            <a:endParaRPr sz="8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974" y="762969"/>
            <a:ext cx="3796029" cy="3229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260" marR="11430" indent="-290195" algn="just">
              <a:spcBef>
                <a:spcPts val="100"/>
              </a:spcBef>
              <a:buFont typeface="Tahoma"/>
              <a:buChar char="●"/>
              <a:tabLst>
                <a:tab pos="302260" algn="l"/>
              </a:tabLst>
            </a:pPr>
            <a:r>
              <a:rPr sz="1100" b="1" dirty="0">
                <a:latin typeface="Cambria"/>
                <a:cs typeface="Cambria"/>
              </a:rPr>
              <a:t>Input</a:t>
            </a:r>
            <a:r>
              <a:rPr sz="1100" b="1" spc="29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&amp;</a:t>
            </a:r>
            <a:r>
              <a:rPr sz="1100" b="1" spc="29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Identification</a:t>
            </a:r>
            <a:r>
              <a:rPr sz="1100" b="1" spc="295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Data:</a:t>
            </a:r>
            <a:r>
              <a:rPr sz="1100" b="1" spc="3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Selection</a:t>
            </a:r>
            <a:r>
              <a:rPr sz="1100" spc="31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or</a:t>
            </a:r>
            <a:r>
              <a:rPr sz="1100" spc="3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entry</a:t>
            </a:r>
            <a:r>
              <a:rPr sz="1100" spc="3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of</a:t>
            </a:r>
            <a:r>
              <a:rPr sz="1100" spc="3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spool</a:t>
            </a:r>
            <a:r>
              <a:rPr sz="1100" spc="32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numbers,</a:t>
            </a:r>
            <a:r>
              <a:rPr sz="1100" spc="320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coil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numbers,</a:t>
            </a:r>
            <a:r>
              <a:rPr sz="1100" spc="3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alloy</a:t>
            </a:r>
            <a:r>
              <a:rPr sz="1100" spc="3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(auto-fetched),</a:t>
            </a:r>
            <a:r>
              <a:rPr sz="1100" spc="30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internal</a:t>
            </a:r>
            <a:r>
              <a:rPr sz="1100" spc="3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diameter</a:t>
            </a:r>
            <a:r>
              <a:rPr sz="1100" spc="30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(auto-fetched),</a:t>
            </a:r>
            <a:r>
              <a:rPr sz="1100" spc="30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gauges,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widths,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radii,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weights,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joints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count,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shift,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operator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name,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and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timestamp.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Output</a:t>
            </a:r>
            <a:r>
              <a:rPr sz="1100" b="1" spc="315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&amp;</a:t>
            </a:r>
            <a:r>
              <a:rPr sz="1100" b="1" spc="315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Production</a:t>
            </a:r>
            <a:r>
              <a:rPr sz="1100" b="1" spc="320" dirty="0">
                <a:latin typeface="Cambria"/>
                <a:cs typeface="Cambria"/>
              </a:rPr>
              <a:t> </a:t>
            </a:r>
            <a:r>
              <a:rPr sz="1100" b="1" dirty="0">
                <a:latin typeface="Cambria"/>
                <a:cs typeface="Cambria"/>
              </a:rPr>
              <a:t>Details:</a:t>
            </a:r>
            <a:r>
              <a:rPr sz="1100" b="1" spc="32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Output</a:t>
            </a:r>
            <a:r>
              <a:rPr sz="1100" spc="33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spool</a:t>
            </a:r>
            <a:r>
              <a:rPr sz="1100" spc="34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and</a:t>
            </a:r>
            <a:r>
              <a:rPr sz="1100" spc="33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coil</a:t>
            </a:r>
            <a:r>
              <a:rPr sz="1100" spc="33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numbers,</a:t>
            </a:r>
            <a:r>
              <a:rPr sz="1100" spc="34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output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width,</a:t>
            </a:r>
            <a:r>
              <a:rPr sz="1100" spc="15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output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radius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(manual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+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60" dirty="0">
                <a:latin typeface="Cambria"/>
                <a:cs typeface="Cambria"/>
              </a:rPr>
              <a:t>HMI-</a:t>
            </a:r>
            <a:r>
              <a:rPr sz="1100" spc="10" dirty="0">
                <a:latin typeface="Cambria"/>
                <a:cs typeface="Cambria"/>
              </a:rPr>
              <a:t>fetched),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actual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output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weight,</a:t>
            </a:r>
            <a:r>
              <a:rPr sz="1100" spc="160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work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roll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number,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and</a:t>
            </a:r>
            <a:r>
              <a:rPr sz="1100" spc="3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verification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by</a:t>
            </a:r>
            <a:r>
              <a:rPr sz="1100" spc="3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operator/supervisor.</a:t>
            </a:r>
            <a:endParaRPr sz="1100" dirty="0">
              <a:latin typeface="Cambria"/>
              <a:cs typeface="Cambria"/>
            </a:endParaRPr>
          </a:p>
          <a:p>
            <a:pPr marL="302260" marR="14604" algn="just"/>
            <a:r>
              <a:rPr sz="1100" b="1" spc="10" dirty="0">
                <a:latin typeface="Cambria"/>
                <a:cs typeface="Cambria"/>
              </a:rPr>
              <a:t>Mill</a:t>
            </a:r>
            <a:r>
              <a:rPr sz="1100" b="1" spc="150" dirty="0">
                <a:latin typeface="Cambria"/>
                <a:cs typeface="Cambria"/>
              </a:rPr>
              <a:t> </a:t>
            </a:r>
            <a:r>
              <a:rPr sz="1100" b="1" spc="10" dirty="0">
                <a:latin typeface="Cambria"/>
                <a:cs typeface="Cambria"/>
              </a:rPr>
              <a:t>Operation</a:t>
            </a:r>
            <a:r>
              <a:rPr sz="1100" b="1" spc="150" dirty="0">
                <a:latin typeface="Cambria"/>
                <a:cs typeface="Cambria"/>
              </a:rPr>
              <a:t> </a:t>
            </a:r>
            <a:r>
              <a:rPr sz="1100" b="1" spc="10" dirty="0">
                <a:latin typeface="Cambria"/>
                <a:cs typeface="Cambria"/>
              </a:rPr>
              <a:t>Parameters:</a:t>
            </a:r>
            <a:r>
              <a:rPr sz="1100" b="1" spc="15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Machine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line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speed,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main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mill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motor</a:t>
            </a:r>
            <a:r>
              <a:rPr sz="1100" spc="17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speed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and</a:t>
            </a:r>
            <a:r>
              <a:rPr sz="1100" spc="30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current,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gauge,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jack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positions</a:t>
            </a:r>
            <a:r>
              <a:rPr sz="1100" spc="30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and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pressures,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along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with</a:t>
            </a:r>
            <a:r>
              <a:rPr sz="1100" spc="31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spare</a:t>
            </a:r>
            <a:r>
              <a:rPr sz="1100" spc="305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mill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real-</a:t>
            </a:r>
            <a:r>
              <a:rPr sz="1100" spc="55" dirty="0">
                <a:latin typeface="Cambria"/>
                <a:cs typeface="Cambria"/>
              </a:rPr>
              <a:t>time</a:t>
            </a:r>
            <a:r>
              <a:rPr sz="1100" spc="14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parameters.</a:t>
            </a:r>
            <a:endParaRPr sz="1100" dirty="0">
              <a:latin typeface="Cambria"/>
              <a:cs typeface="Cambria"/>
            </a:endParaRPr>
          </a:p>
          <a:p>
            <a:pPr marL="302260" marR="5080" algn="just"/>
            <a:r>
              <a:rPr sz="1100" b="1" spc="5" dirty="0">
                <a:latin typeface="Cambria"/>
                <a:cs typeface="Cambria"/>
              </a:rPr>
              <a:t>Coiler</a:t>
            </a:r>
            <a:r>
              <a:rPr sz="1100" b="1" spc="-35" dirty="0">
                <a:latin typeface="Cambria"/>
                <a:cs typeface="Cambria"/>
              </a:rPr>
              <a:t> </a:t>
            </a:r>
            <a:r>
              <a:rPr sz="1100" b="1" spc="-55" dirty="0">
                <a:latin typeface="Cambria"/>
                <a:cs typeface="Cambria"/>
              </a:rPr>
              <a:t>&amp;</a:t>
            </a:r>
            <a:r>
              <a:rPr sz="1100" b="1" spc="-35" dirty="0">
                <a:latin typeface="Cambria"/>
                <a:cs typeface="Cambria"/>
              </a:rPr>
              <a:t> </a:t>
            </a:r>
            <a:r>
              <a:rPr sz="1100" b="1" spc="10" dirty="0">
                <a:latin typeface="Cambria"/>
                <a:cs typeface="Cambria"/>
              </a:rPr>
              <a:t>Uncoiler</a:t>
            </a:r>
            <a:r>
              <a:rPr sz="1100" b="1" spc="-35" dirty="0">
                <a:latin typeface="Cambria"/>
                <a:cs typeface="Cambria"/>
              </a:rPr>
              <a:t> </a:t>
            </a:r>
            <a:r>
              <a:rPr sz="1100" b="1" spc="5" dirty="0">
                <a:latin typeface="Cambria"/>
                <a:cs typeface="Cambria"/>
              </a:rPr>
              <a:t>Parameters:</a:t>
            </a:r>
            <a:r>
              <a:rPr sz="1100" b="1" spc="-3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Motor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speeds,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currents,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tensions,</a:t>
            </a:r>
            <a:r>
              <a:rPr sz="1100" spc="-3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diameters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for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coiler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40" dirty="0">
                <a:latin typeface="Cambria"/>
                <a:cs typeface="Cambria"/>
              </a:rPr>
              <a:t>and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both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uncoilers,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plus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associated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spare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real-</a:t>
            </a:r>
            <a:r>
              <a:rPr sz="1100" spc="55" dirty="0">
                <a:latin typeface="Cambria"/>
                <a:cs typeface="Cambria"/>
              </a:rPr>
              <a:t>time</a:t>
            </a:r>
            <a:r>
              <a:rPr sz="1100" spc="-20" dirty="0">
                <a:latin typeface="Cambria"/>
                <a:cs typeface="Cambria"/>
              </a:rPr>
              <a:t> </a:t>
            </a:r>
            <a:r>
              <a:rPr sz="1100" spc="25" dirty="0">
                <a:latin typeface="Cambria"/>
                <a:cs typeface="Cambria"/>
              </a:rPr>
              <a:t>signals.</a:t>
            </a:r>
            <a:endParaRPr sz="1100" dirty="0">
              <a:latin typeface="Cambria"/>
              <a:cs typeface="Cambria"/>
            </a:endParaRPr>
          </a:p>
          <a:p>
            <a:pPr marL="302260" marR="17145" algn="just"/>
            <a:r>
              <a:rPr sz="1100" b="1" dirty="0">
                <a:latin typeface="Cambria"/>
                <a:cs typeface="Cambria"/>
              </a:rPr>
              <a:t>System</a:t>
            </a:r>
            <a:r>
              <a:rPr sz="1100" b="1" spc="340" dirty="0">
                <a:latin typeface="Cambria"/>
                <a:cs typeface="Cambria"/>
              </a:rPr>
              <a:t>  </a:t>
            </a:r>
            <a:r>
              <a:rPr sz="1100" b="1" dirty="0">
                <a:latin typeface="Cambria"/>
                <a:cs typeface="Cambria"/>
              </a:rPr>
              <a:t>Integration:</a:t>
            </a:r>
            <a:r>
              <a:rPr sz="1100" b="1" spc="350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Combination</a:t>
            </a:r>
            <a:r>
              <a:rPr sz="1100" spc="350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of</a:t>
            </a:r>
            <a:r>
              <a:rPr sz="1100" spc="355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manually</a:t>
            </a:r>
            <a:r>
              <a:rPr sz="1100" spc="355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entered</a:t>
            </a:r>
            <a:r>
              <a:rPr sz="1100" spc="355" dirty="0">
                <a:latin typeface="Cambria"/>
                <a:cs typeface="Cambria"/>
              </a:rPr>
              <a:t>  </a:t>
            </a:r>
            <a:r>
              <a:rPr sz="1100" spc="-10" dirty="0">
                <a:latin typeface="Cambria"/>
                <a:cs typeface="Cambria"/>
              </a:rPr>
              <a:t>values,</a:t>
            </a:r>
            <a:r>
              <a:rPr sz="1100" spc="50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auto-fetched</a:t>
            </a:r>
            <a:r>
              <a:rPr sz="1100" spc="215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database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fields,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and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HMI-</a:t>
            </a:r>
            <a:r>
              <a:rPr sz="1100" spc="10" dirty="0">
                <a:latin typeface="Cambria"/>
                <a:cs typeface="Cambria"/>
              </a:rPr>
              <a:t>driven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real-</a:t>
            </a:r>
            <a:r>
              <a:rPr sz="1100" spc="55" dirty="0">
                <a:latin typeface="Cambria"/>
                <a:cs typeface="Cambria"/>
              </a:rPr>
              <a:t>time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process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10" dirty="0">
                <a:latin typeface="Cambria"/>
                <a:cs typeface="Cambria"/>
              </a:rPr>
              <a:t>data</a:t>
            </a:r>
            <a:r>
              <a:rPr sz="1100" spc="220" dirty="0">
                <a:latin typeface="Cambria"/>
                <a:cs typeface="Cambria"/>
              </a:rPr>
              <a:t> </a:t>
            </a:r>
            <a:r>
              <a:rPr sz="1100" spc="-25" dirty="0">
                <a:latin typeface="Cambria"/>
                <a:cs typeface="Cambria"/>
              </a:rPr>
              <a:t>for</a:t>
            </a:r>
            <a:r>
              <a:rPr sz="1100" spc="30" dirty="0">
                <a:latin typeface="Cambria"/>
                <a:cs typeface="Cambria"/>
              </a:rPr>
              <a:t> complete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30" dirty="0">
                <a:latin typeface="Cambria"/>
                <a:cs typeface="Cambria"/>
              </a:rPr>
              <a:t>operational</a:t>
            </a:r>
            <a:r>
              <a:rPr sz="1100" spc="2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traceability.</a:t>
            </a:r>
            <a:endParaRPr sz="1100" dirty="0">
              <a:latin typeface="Cambria"/>
              <a:cs typeface="Cambr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54656" y="852737"/>
            <a:ext cx="4530940" cy="28029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220979">
              <a:lnSpc>
                <a:spcPts val="2925"/>
              </a:lnSpc>
            </a:pP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Cold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Pressed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Rolling: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Expectations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237" y="1577660"/>
            <a:ext cx="5066363" cy="13635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22860" indent="-313055" algn="just">
              <a:lnSpc>
                <a:spcPct val="150000"/>
              </a:lnSpc>
              <a:spcBef>
                <a:spcPts val="100"/>
              </a:spcBef>
              <a:buFont typeface="Tahoma"/>
              <a:buChar char="●"/>
              <a:tabLst>
                <a:tab pos="325120" algn="l"/>
                <a:tab pos="328295" algn="l"/>
              </a:tabLst>
            </a:pPr>
            <a:r>
              <a:rPr sz="1200" dirty="0">
                <a:latin typeface="Cambria"/>
                <a:cs typeface="Cambria"/>
              </a:rPr>
              <a:t>	Existing</a:t>
            </a:r>
            <a:r>
              <a:rPr sz="1200" spc="295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flow</a:t>
            </a:r>
            <a:r>
              <a:rPr lang="en-US" sz="1200" dirty="0">
                <a:latin typeface="Cambria"/>
                <a:cs typeface="Cambria"/>
              </a:rPr>
              <a:t> </a:t>
            </a:r>
            <a:r>
              <a:rPr sz="1200" dirty="0">
                <a:latin typeface="Cambria"/>
                <a:cs typeface="Cambria"/>
              </a:rPr>
              <a:t>(the</a:t>
            </a:r>
            <a:r>
              <a:rPr sz="1200" spc="295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way</a:t>
            </a:r>
            <a:r>
              <a:rPr sz="1200" spc="295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directors</a:t>
            </a:r>
            <a:r>
              <a:rPr sz="1200" spc="295" dirty="0">
                <a:latin typeface="Cambria"/>
                <a:cs typeface="Cambria"/>
              </a:rPr>
              <a:t>   </a:t>
            </a:r>
            <a:r>
              <a:rPr sz="1200" spc="55" dirty="0">
                <a:latin typeface="Cambria"/>
                <a:cs typeface="Cambria"/>
              </a:rPr>
              <a:t>and</a:t>
            </a:r>
            <a:r>
              <a:rPr sz="1200" spc="300" dirty="0">
                <a:latin typeface="Cambria"/>
                <a:cs typeface="Cambria"/>
              </a:rPr>
              <a:t>   </a:t>
            </a:r>
            <a:r>
              <a:rPr sz="1200" spc="40" dirty="0">
                <a:latin typeface="Cambria"/>
                <a:cs typeface="Cambria"/>
              </a:rPr>
              <a:t>upper </a:t>
            </a:r>
            <a:r>
              <a:rPr sz="1200" spc="75" dirty="0">
                <a:latin typeface="Cambria"/>
                <a:cs typeface="Cambria"/>
              </a:rPr>
              <a:t>management</a:t>
            </a:r>
            <a:r>
              <a:rPr sz="1200" spc="-30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expects)</a:t>
            </a:r>
            <a:endParaRPr sz="1200" dirty="0">
              <a:latin typeface="Cambria"/>
              <a:cs typeface="Cambria"/>
            </a:endParaRPr>
          </a:p>
          <a:p>
            <a:pPr marL="782320" marR="5080" lvl="1" indent="-313055" algn="just">
              <a:lnSpc>
                <a:spcPct val="150000"/>
              </a:lnSpc>
              <a:buFont typeface="Tahoma"/>
              <a:buChar char="○"/>
              <a:tabLst>
                <a:tab pos="782320" algn="l"/>
                <a:tab pos="785495" algn="l"/>
              </a:tabLst>
            </a:pPr>
            <a:r>
              <a:rPr sz="1200" dirty="0">
                <a:latin typeface="Cambria"/>
                <a:cs typeface="Cambria"/>
              </a:rPr>
              <a:t>	</a:t>
            </a:r>
            <a:r>
              <a:rPr sz="1200" spc="45" dirty="0">
                <a:latin typeface="Cambria"/>
                <a:cs typeface="Cambria"/>
              </a:rPr>
              <a:t>Quantity</a:t>
            </a:r>
            <a:r>
              <a:rPr sz="1200" spc="280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285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material</a:t>
            </a:r>
            <a:r>
              <a:rPr sz="1200" spc="285" dirty="0">
                <a:latin typeface="Cambria"/>
                <a:cs typeface="Cambria"/>
              </a:rPr>
              <a:t>   </a:t>
            </a:r>
            <a:r>
              <a:rPr sz="1200" dirty="0">
                <a:latin typeface="Cambria"/>
                <a:cs typeface="Cambria"/>
              </a:rPr>
              <a:t>waiting</a:t>
            </a:r>
            <a:r>
              <a:rPr sz="1200" spc="280" dirty="0">
                <a:latin typeface="Cambria"/>
                <a:cs typeface="Cambria"/>
              </a:rPr>
              <a:t>   </a:t>
            </a:r>
            <a:r>
              <a:rPr sz="1200" spc="-10" dirty="0">
                <a:latin typeface="Cambria"/>
                <a:cs typeface="Cambria"/>
              </a:rPr>
              <a:t>different </a:t>
            </a:r>
            <a:r>
              <a:rPr sz="1200" dirty="0">
                <a:latin typeface="Cambria"/>
                <a:cs typeface="Cambria"/>
              </a:rPr>
              <a:t>locations,</a:t>
            </a:r>
            <a:r>
              <a:rPr sz="1200" spc="240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efficient</a:t>
            </a:r>
            <a:r>
              <a:rPr sz="1200" spc="240" dirty="0">
                <a:latin typeface="Cambria"/>
                <a:cs typeface="Cambria"/>
              </a:rPr>
              <a:t>  </a:t>
            </a:r>
            <a:r>
              <a:rPr sz="1200" spc="60" dirty="0">
                <a:latin typeface="Cambria"/>
                <a:cs typeface="Cambria"/>
              </a:rPr>
              <a:t>usage</a:t>
            </a:r>
            <a:r>
              <a:rPr sz="1200" spc="240" dirty="0">
                <a:latin typeface="Cambria"/>
                <a:cs typeface="Cambria"/>
              </a:rPr>
              <a:t>  </a:t>
            </a:r>
            <a:r>
              <a:rPr sz="1200" dirty="0">
                <a:latin typeface="Cambria"/>
                <a:cs typeface="Cambria"/>
              </a:rPr>
              <a:t>of</a:t>
            </a:r>
            <a:r>
              <a:rPr sz="1200" spc="240" dirty="0">
                <a:latin typeface="Cambria"/>
                <a:cs typeface="Cambria"/>
              </a:rPr>
              <a:t>  </a:t>
            </a:r>
            <a:r>
              <a:rPr sz="1200" spc="55" dirty="0">
                <a:latin typeface="Cambria"/>
                <a:cs typeface="Cambria"/>
              </a:rPr>
              <a:t>equipment</a:t>
            </a:r>
            <a:r>
              <a:rPr sz="1200" spc="240" dirty="0">
                <a:latin typeface="Cambria"/>
                <a:cs typeface="Cambria"/>
              </a:rPr>
              <a:t>  </a:t>
            </a:r>
            <a:r>
              <a:rPr sz="1200" spc="-25" dirty="0">
                <a:latin typeface="Cambria"/>
                <a:cs typeface="Cambria"/>
              </a:rPr>
              <a:t>to </a:t>
            </a:r>
            <a:r>
              <a:rPr sz="1200" spc="10" dirty="0">
                <a:latin typeface="Cambria"/>
                <a:cs typeface="Cambria"/>
              </a:rPr>
              <a:t>fulfill</a:t>
            </a:r>
            <a:r>
              <a:rPr sz="1200" spc="135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orders</a:t>
            </a:r>
            <a:endParaRPr sz="1200" dirty="0">
              <a:latin typeface="Cambria"/>
              <a:cs typeface="Cambria"/>
            </a:endParaRPr>
          </a:p>
          <a:p>
            <a:pPr marL="782320" marR="22225" lvl="1" indent="-313055" algn="just">
              <a:lnSpc>
                <a:spcPct val="150000"/>
              </a:lnSpc>
              <a:buFont typeface="Tahoma"/>
              <a:buChar char="○"/>
              <a:tabLst>
                <a:tab pos="782320" algn="l"/>
                <a:tab pos="785495" algn="l"/>
              </a:tabLst>
            </a:pPr>
            <a:r>
              <a:rPr sz="1200" dirty="0">
                <a:latin typeface="Cambria"/>
                <a:cs typeface="Cambria"/>
              </a:rPr>
              <a:t>	</a:t>
            </a:r>
            <a:r>
              <a:rPr sz="1200" spc="10" dirty="0">
                <a:latin typeface="Cambria"/>
                <a:cs typeface="Cambria"/>
              </a:rPr>
              <a:t>Tenson,</a:t>
            </a:r>
            <a:r>
              <a:rPr sz="1200" spc="254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pressure,</a:t>
            </a:r>
            <a:r>
              <a:rPr sz="1200" spc="254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rolling</a:t>
            </a:r>
            <a:r>
              <a:rPr sz="1200" spc="254" dirty="0">
                <a:latin typeface="Cambria"/>
                <a:cs typeface="Cambria"/>
              </a:rPr>
              <a:t> </a:t>
            </a:r>
            <a:r>
              <a:rPr sz="1200" spc="50" dirty="0">
                <a:latin typeface="Cambria"/>
                <a:cs typeface="Cambria"/>
              </a:rPr>
              <a:t>speed</a:t>
            </a:r>
            <a:r>
              <a:rPr sz="1200" spc="260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etc.</a:t>
            </a:r>
            <a:r>
              <a:rPr sz="1200" spc="254" dirty="0">
                <a:latin typeface="Cambria"/>
                <a:cs typeface="Cambria"/>
              </a:rPr>
              <a:t> </a:t>
            </a:r>
            <a:r>
              <a:rPr sz="1200" spc="10" dirty="0">
                <a:latin typeface="Cambria"/>
                <a:cs typeface="Cambria"/>
              </a:rPr>
              <a:t>to</a:t>
            </a:r>
            <a:r>
              <a:rPr sz="1200" spc="254" dirty="0">
                <a:latin typeface="Cambria"/>
                <a:cs typeface="Cambria"/>
              </a:rPr>
              <a:t> </a:t>
            </a:r>
            <a:r>
              <a:rPr sz="1200" spc="-10" dirty="0">
                <a:latin typeface="Cambria"/>
                <a:cs typeface="Cambria"/>
              </a:rPr>
              <a:t>reduce joints</a:t>
            </a:r>
            <a:endParaRPr sz="1200" dirty="0"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686900" y="1012100"/>
            <a:ext cx="2465705" cy="1404620"/>
            <a:chOff x="5686900" y="1012100"/>
            <a:chExt cx="2465705" cy="14046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05950" y="1031150"/>
              <a:ext cx="2427302" cy="13662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696425" y="1021625"/>
              <a:ext cx="2446655" cy="1385570"/>
            </a:xfrm>
            <a:custGeom>
              <a:avLst/>
              <a:gdLst/>
              <a:ahLst/>
              <a:cxnLst/>
              <a:rect l="l" t="t" r="r" b="b"/>
              <a:pathLst>
                <a:path w="2446654" h="1385570">
                  <a:moveTo>
                    <a:pt x="0" y="0"/>
                  </a:moveTo>
                  <a:lnTo>
                    <a:pt x="2446352" y="0"/>
                  </a:lnTo>
                  <a:lnTo>
                    <a:pt x="2446352" y="1385273"/>
                  </a:lnTo>
                  <a:lnTo>
                    <a:pt x="0" y="138527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688524" y="2654503"/>
            <a:ext cx="2462530" cy="1404620"/>
            <a:chOff x="5688524" y="2654503"/>
            <a:chExt cx="2462530" cy="140462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07575" y="2673553"/>
              <a:ext cx="2424052" cy="136622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698049" y="2664028"/>
              <a:ext cx="2443480" cy="1385570"/>
            </a:xfrm>
            <a:custGeom>
              <a:avLst/>
              <a:gdLst/>
              <a:ahLst/>
              <a:cxnLst/>
              <a:rect l="l" t="t" r="r" b="b"/>
              <a:pathLst>
                <a:path w="2443479" h="1385570">
                  <a:moveTo>
                    <a:pt x="0" y="0"/>
                  </a:moveTo>
                  <a:lnTo>
                    <a:pt x="2443102" y="0"/>
                  </a:lnTo>
                  <a:lnTo>
                    <a:pt x="2443102" y="1385273"/>
                  </a:lnTo>
                  <a:lnTo>
                    <a:pt x="0" y="1385273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44450" algn="ctr">
              <a:lnSpc>
                <a:spcPts val="2925"/>
              </a:lnSpc>
            </a:pPr>
            <a:r>
              <a:rPr sz="2800" spc="85" dirty="0">
                <a:solidFill>
                  <a:srgbClr val="FFFFFF"/>
                </a:solidFill>
                <a:latin typeface="Cambria"/>
                <a:cs typeface="Cambria"/>
              </a:rPr>
              <a:t>Aluminium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mbria"/>
                <a:cs typeface="Cambria"/>
              </a:rPr>
              <a:t>Extrusion</a:t>
            </a:r>
            <a:r>
              <a:rPr sz="2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Mills:</a:t>
            </a:r>
            <a:r>
              <a:rPr sz="2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mbria"/>
                <a:cs typeface="Cambria"/>
              </a:rPr>
              <a:t>Reality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237" y="1415802"/>
            <a:ext cx="4328906" cy="52578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7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20" dirty="0">
                <a:latin typeface="Cambria"/>
                <a:cs typeface="Cambria"/>
              </a:rPr>
              <a:t>Existing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flow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(the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way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it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appears)</a:t>
            </a:r>
            <a:endParaRPr sz="1100" dirty="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  <a:tab pos="1535430" algn="l"/>
                <a:tab pos="2027555" algn="l"/>
                <a:tab pos="2563495" algn="l"/>
                <a:tab pos="3409950" algn="l"/>
              </a:tabLst>
            </a:pPr>
            <a:r>
              <a:rPr sz="1100" spc="-10" dirty="0">
                <a:latin typeface="Cambria"/>
                <a:cs typeface="Cambria"/>
              </a:rPr>
              <a:t>Material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20" dirty="0">
                <a:latin typeface="Cambria"/>
                <a:cs typeface="Cambria"/>
              </a:rPr>
              <a:t>flow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40" dirty="0">
                <a:latin typeface="Cambria"/>
                <a:cs typeface="Cambria"/>
              </a:rPr>
              <a:t>from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10" dirty="0">
                <a:latin typeface="Cambria"/>
                <a:cs typeface="Cambria"/>
              </a:rPr>
              <a:t>Extrusion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10" dirty="0">
                <a:latin typeface="Cambria"/>
                <a:cs typeface="Cambria"/>
              </a:rPr>
              <a:t>Press,</a:t>
            </a:r>
            <a:endParaRPr sz="1100" dirty="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2436" y="1918721"/>
            <a:ext cx="3871707" cy="997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algn="just">
              <a:lnSpc>
                <a:spcPct val="150000"/>
              </a:lnSpc>
              <a:spcBef>
                <a:spcPts val="100"/>
              </a:spcBef>
            </a:pPr>
            <a:r>
              <a:rPr sz="1100" spc="60" dirty="0">
                <a:latin typeface="Cambria"/>
                <a:cs typeface="Cambria"/>
              </a:rPr>
              <a:t>Homogenising</a:t>
            </a:r>
            <a:r>
              <a:rPr sz="1100" spc="41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furnace,</a:t>
            </a:r>
            <a:r>
              <a:rPr sz="1100" spc="415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Automated</a:t>
            </a:r>
            <a:r>
              <a:rPr sz="1100" spc="41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Material </a:t>
            </a:r>
            <a:r>
              <a:rPr sz="1100" spc="60" dirty="0">
                <a:latin typeface="Cambria"/>
                <a:cs typeface="Cambria"/>
              </a:rPr>
              <a:t>Handling</a:t>
            </a:r>
            <a:r>
              <a:rPr sz="1100" spc="275" dirty="0">
                <a:latin typeface="Cambria"/>
                <a:cs typeface="Cambria"/>
              </a:rPr>
              <a:t>  </a:t>
            </a:r>
            <a:r>
              <a:rPr sz="1100" spc="50" dirty="0">
                <a:latin typeface="Cambria"/>
                <a:cs typeface="Cambria"/>
              </a:rPr>
              <a:t>System</a:t>
            </a:r>
            <a:r>
              <a:rPr sz="1100" spc="275" dirty="0">
                <a:latin typeface="Cambria"/>
                <a:cs typeface="Cambria"/>
              </a:rPr>
              <a:t>  </a:t>
            </a:r>
            <a:r>
              <a:rPr sz="1100" spc="55" dirty="0">
                <a:latin typeface="Cambria"/>
                <a:cs typeface="Cambria"/>
              </a:rPr>
              <a:t>and</a:t>
            </a:r>
            <a:r>
              <a:rPr sz="1100" spc="280" dirty="0">
                <a:latin typeface="Cambria"/>
                <a:cs typeface="Cambria"/>
              </a:rPr>
              <a:t>  </a:t>
            </a:r>
            <a:r>
              <a:rPr sz="1100" spc="55" dirty="0">
                <a:latin typeface="Cambria"/>
                <a:cs typeface="Cambria"/>
              </a:rPr>
              <a:t>Online</a:t>
            </a:r>
            <a:r>
              <a:rPr sz="1100" spc="275" dirty="0">
                <a:latin typeface="Cambria"/>
                <a:cs typeface="Cambria"/>
              </a:rPr>
              <a:t>  </a:t>
            </a:r>
            <a:r>
              <a:rPr sz="1100" spc="55" dirty="0">
                <a:latin typeface="Cambria"/>
                <a:cs typeface="Cambria"/>
              </a:rPr>
              <a:t>Quenching </a:t>
            </a:r>
            <a:r>
              <a:rPr sz="1100" spc="40" dirty="0">
                <a:latin typeface="Cambria"/>
                <a:cs typeface="Cambria"/>
              </a:rPr>
              <a:t>System</a:t>
            </a:r>
            <a:endParaRPr sz="1100" dirty="0">
              <a:latin typeface="Cambria"/>
              <a:cs typeface="Cambria"/>
            </a:endParaRPr>
          </a:p>
          <a:p>
            <a:pPr marL="325120" marR="13335" indent="-313055" algn="just">
              <a:lnSpc>
                <a:spcPct val="150000"/>
              </a:lnSpc>
              <a:buFont typeface="Tahoma"/>
              <a:buChar char="○"/>
              <a:tabLst>
                <a:tab pos="325120" algn="l"/>
                <a:tab pos="328295" algn="l"/>
              </a:tabLst>
            </a:pPr>
            <a:r>
              <a:rPr sz="1100" dirty="0">
                <a:latin typeface="Cambria"/>
                <a:cs typeface="Cambria"/>
              </a:rPr>
              <a:t>	PLC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for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45" dirty="0">
                <a:latin typeface="Cambria"/>
                <a:cs typeface="Cambria"/>
              </a:rPr>
              <a:t>Machines,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95" dirty="0">
                <a:latin typeface="Cambria"/>
                <a:cs typeface="Cambria"/>
              </a:rPr>
              <a:t>Human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machine</a:t>
            </a:r>
            <a:r>
              <a:rPr sz="1100" spc="204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interface </a:t>
            </a:r>
            <a:r>
              <a:rPr sz="1100" dirty="0">
                <a:latin typeface="Cambria"/>
                <a:cs typeface="Cambria"/>
              </a:rPr>
              <a:t>for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operators,</a:t>
            </a:r>
            <a:r>
              <a:rPr sz="1100" spc="2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log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books/registers</a:t>
            </a:r>
            <a:r>
              <a:rPr sz="1100" spc="28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&amp;</a:t>
            </a:r>
            <a:r>
              <a:rPr sz="1100" spc="28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whatsapp groups</a:t>
            </a:r>
            <a:endParaRPr sz="1100" dirty="0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72996" y="3514961"/>
            <a:ext cx="11328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Homogenising</a:t>
            </a:r>
            <a:r>
              <a:rPr sz="800" spc="1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Furnace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04624" y="4735686"/>
            <a:ext cx="12528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40" dirty="0">
                <a:solidFill>
                  <a:srgbClr val="263148"/>
                </a:solidFill>
                <a:latin typeface="Cambria"/>
                <a:cs typeface="Cambria"/>
              </a:rPr>
              <a:t>Online</a:t>
            </a:r>
            <a:r>
              <a:rPr sz="80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40" dirty="0">
                <a:solidFill>
                  <a:srgbClr val="263148"/>
                </a:solidFill>
                <a:latin typeface="Cambria"/>
                <a:cs typeface="Cambria"/>
              </a:rPr>
              <a:t>Quenching</a:t>
            </a:r>
            <a:r>
              <a:rPr sz="800" spc="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System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01512" y="3525161"/>
            <a:ext cx="142875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30" dirty="0">
                <a:solidFill>
                  <a:srgbClr val="263148"/>
                </a:solidFill>
                <a:latin typeface="Cambria"/>
                <a:cs typeface="Cambria"/>
              </a:rPr>
              <a:t>Automated</a:t>
            </a:r>
            <a:r>
              <a:rPr sz="800" spc="4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Material</a:t>
            </a:r>
            <a:r>
              <a:rPr sz="800" spc="4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Handling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9826" y="3647081"/>
            <a:ext cx="3708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System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811447" y="675449"/>
            <a:ext cx="4237990" cy="1308100"/>
            <a:chOff x="4811447" y="675449"/>
            <a:chExt cx="4237990" cy="13081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0497" y="694500"/>
              <a:ext cx="4199499" cy="126992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820972" y="684974"/>
              <a:ext cx="4218940" cy="1289050"/>
            </a:xfrm>
            <a:custGeom>
              <a:avLst/>
              <a:gdLst/>
              <a:ahLst/>
              <a:cxnLst/>
              <a:rect l="l" t="t" r="r" b="b"/>
              <a:pathLst>
                <a:path w="4218940" h="1289050">
                  <a:moveTo>
                    <a:pt x="0" y="0"/>
                  </a:moveTo>
                  <a:lnTo>
                    <a:pt x="4218549" y="0"/>
                  </a:lnTo>
                  <a:lnTo>
                    <a:pt x="4218549" y="1288974"/>
                  </a:lnTo>
                  <a:lnTo>
                    <a:pt x="0" y="12889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93242" y="1969986"/>
            <a:ext cx="1476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PLC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Controlled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Extrusion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20" dirty="0">
                <a:solidFill>
                  <a:srgbClr val="263148"/>
                </a:solidFill>
                <a:latin typeface="Cambria"/>
                <a:cs typeface="Cambria"/>
              </a:rPr>
              <a:t>Press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028453" y="2204999"/>
            <a:ext cx="2020570" cy="1308100"/>
            <a:chOff x="7028453" y="2204999"/>
            <a:chExt cx="2020570" cy="13081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7503" y="2224049"/>
              <a:ext cx="1982445" cy="12699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037978" y="2214524"/>
              <a:ext cx="2001520" cy="1289050"/>
            </a:xfrm>
            <a:custGeom>
              <a:avLst/>
              <a:gdLst/>
              <a:ahLst/>
              <a:cxnLst/>
              <a:rect l="l" t="t" r="r" b="b"/>
              <a:pathLst>
                <a:path w="2001520" h="1289050">
                  <a:moveTo>
                    <a:pt x="0" y="0"/>
                  </a:moveTo>
                  <a:lnTo>
                    <a:pt x="2001496" y="0"/>
                  </a:lnTo>
                  <a:lnTo>
                    <a:pt x="2001496" y="1288974"/>
                  </a:lnTo>
                  <a:lnTo>
                    <a:pt x="0" y="128897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105349" y="3768349"/>
            <a:ext cx="1650364" cy="975360"/>
            <a:chOff x="6105349" y="3768349"/>
            <a:chExt cx="1650364" cy="97536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24400" y="3787399"/>
              <a:ext cx="1611711" cy="9368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114874" y="3777874"/>
              <a:ext cx="1631314" cy="956310"/>
            </a:xfrm>
            <a:custGeom>
              <a:avLst/>
              <a:gdLst/>
              <a:ahLst/>
              <a:cxnLst/>
              <a:rect l="l" t="t" r="r" b="b"/>
              <a:pathLst>
                <a:path w="1631315" h="956310">
                  <a:moveTo>
                    <a:pt x="0" y="0"/>
                  </a:moveTo>
                  <a:lnTo>
                    <a:pt x="1630761" y="0"/>
                  </a:lnTo>
                  <a:lnTo>
                    <a:pt x="1630761" y="955850"/>
                  </a:lnTo>
                  <a:lnTo>
                    <a:pt x="0" y="955850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949825" y="2206525"/>
            <a:ext cx="1720850" cy="1308100"/>
            <a:chOff x="4949825" y="2206525"/>
            <a:chExt cx="1720850" cy="130810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68875" y="2225575"/>
              <a:ext cx="1682145" cy="126992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59350" y="2216050"/>
              <a:ext cx="1701800" cy="1289050"/>
            </a:xfrm>
            <a:custGeom>
              <a:avLst/>
              <a:gdLst/>
              <a:ahLst/>
              <a:cxnLst/>
              <a:rect l="l" t="t" r="r" b="b"/>
              <a:pathLst>
                <a:path w="1701800" h="1289050">
                  <a:moveTo>
                    <a:pt x="0" y="0"/>
                  </a:moveTo>
                  <a:lnTo>
                    <a:pt x="1701195" y="0"/>
                  </a:lnTo>
                  <a:lnTo>
                    <a:pt x="1701195" y="1288976"/>
                  </a:lnTo>
                  <a:lnTo>
                    <a:pt x="0" y="1288976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255270">
              <a:lnSpc>
                <a:spcPts val="2870"/>
              </a:lnSpc>
            </a:pPr>
            <a:r>
              <a:rPr sz="2700" dirty="0">
                <a:solidFill>
                  <a:srgbClr val="FFFFFF"/>
                </a:solidFill>
                <a:latin typeface="Cambria"/>
                <a:cs typeface="Cambria"/>
              </a:rPr>
              <a:t>Die</a:t>
            </a:r>
            <a:r>
              <a:rPr sz="2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70" dirty="0">
                <a:solidFill>
                  <a:srgbClr val="FFFFFF"/>
                </a:solidFill>
                <a:latin typeface="Cambria"/>
                <a:cs typeface="Cambria"/>
              </a:rPr>
              <a:t>Manufacturing</a:t>
            </a:r>
            <a:r>
              <a:rPr sz="2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FFFFFF"/>
                </a:solidFill>
                <a:latin typeface="Cambria"/>
                <a:cs typeface="Cambria"/>
              </a:rPr>
              <a:t>Plants:</a:t>
            </a:r>
            <a:r>
              <a:rPr sz="27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dirty="0">
                <a:solidFill>
                  <a:srgbClr val="FFFFFF"/>
                </a:solidFill>
                <a:latin typeface="Cambria"/>
                <a:cs typeface="Cambria"/>
              </a:rPr>
              <a:t>Process</a:t>
            </a:r>
            <a:r>
              <a:rPr sz="2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-200" dirty="0">
                <a:solidFill>
                  <a:srgbClr val="FFFFFF"/>
                </a:solidFill>
                <a:latin typeface="Cambria"/>
                <a:cs typeface="Cambria"/>
              </a:rPr>
              <a:t>&amp;</a:t>
            </a:r>
            <a:r>
              <a:rPr sz="2700" spc="-3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700" spc="50" dirty="0">
                <a:solidFill>
                  <a:srgbClr val="FFFFFF"/>
                </a:solidFill>
                <a:latin typeface="Cambria"/>
                <a:cs typeface="Cambria"/>
              </a:rPr>
              <a:t>Challenges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237" y="1415802"/>
            <a:ext cx="2999105" cy="528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25120" indent="-312420">
              <a:lnSpc>
                <a:spcPct val="100000"/>
              </a:lnSpc>
              <a:spcBef>
                <a:spcPts val="7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20" dirty="0">
                <a:latin typeface="Cambria"/>
                <a:cs typeface="Cambria"/>
              </a:rPr>
              <a:t>Existing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flow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(the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way</a:t>
            </a:r>
            <a:r>
              <a:rPr sz="1100" spc="1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it</a:t>
            </a:r>
            <a:r>
              <a:rPr sz="1100" spc="10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appears)</a:t>
            </a:r>
            <a:endParaRPr sz="1100">
              <a:latin typeface="Cambria"/>
              <a:cs typeface="Cambria"/>
            </a:endParaRPr>
          </a:p>
          <a:p>
            <a:pPr marL="782320" lvl="1" indent="-312420">
              <a:lnSpc>
                <a:spcPct val="100000"/>
              </a:lnSpc>
              <a:spcBef>
                <a:spcPts val="660"/>
              </a:spcBef>
              <a:buFont typeface="Tahoma"/>
              <a:buChar char="○"/>
              <a:tabLst>
                <a:tab pos="782320" algn="l"/>
                <a:tab pos="1283335" algn="l"/>
                <a:tab pos="1800860" algn="l"/>
                <a:tab pos="2642870" algn="l"/>
              </a:tabLst>
            </a:pPr>
            <a:r>
              <a:rPr sz="1100" spc="45" dirty="0">
                <a:latin typeface="Cambria"/>
                <a:cs typeface="Cambria"/>
              </a:rPr>
              <a:t>CNC,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30" dirty="0">
                <a:latin typeface="Cambria"/>
                <a:cs typeface="Cambria"/>
              </a:rPr>
              <a:t>VMC,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10" dirty="0">
                <a:latin typeface="Cambria"/>
                <a:cs typeface="Cambria"/>
              </a:rPr>
              <a:t>WIRECUT,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20" dirty="0">
                <a:latin typeface="Cambria"/>
                <a:cs typeface="Cambria"/>
              </a:rPr>
              <a:t>EDM,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69477" y="1667262"/>
            <a:ext cx="64071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50000"/>
              </a:lnSpc>
              <a:spcBef>
                <a:spcPts val="100"/>
              </a:spcBef>
            </a:pPr>
            <a:r>
              <a:rPr sz="1100" spc="45" dirty="0">
                <a:latin typeface="Cambria"/>
                <a:cs typeface="Cambria"/>
              </a:rPr>
              <a:t>CUTTING </a:t>
            </a:r>
            <a:r>
              <a:rPr sz="1100" spc="-10" dirty="0">
                <a:latin typeface="Cambria"/>
                <a:cs typeface="Cambria"/>
              </a:rPr>
              <a:t>LATHE,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356" y="2002542"/>
            <a:ext cx="21774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8070" algn="l"/>
              </a:tabLst>
            </a:pPr>
            <a:r>
              <a:rPr sz="1100" spc="50" dirty="0">
                <a:latin typeface="Cambria"/>
                <a:cs typeface="Cambria"/>
              </a:rPr>
              <a:t>MACHINE,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45" dirty="0">
                <a:latin typeface="Cambria"/>
                <a:cs typeface="Cambria"/>
              </a:rPr>
              <a:t>CONVENTIONAL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237" y="2170182"/>
            <a:ext cx="2102485" cy="52832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782320">
              <a:lnSpc>
                <a:spcPct val="100000"/>
              </a:lnSpc>
              <a:spcBef>
                <a:spcPts val="760"/>
              </a:spcBef>
            </a:pPr>
            <a:r>
              <a:rPr sz="1100" spc="55" dirty="0">
                <a:latin typeface="Cambria"/>
                <a:cs typeface="Cambria"/>
              </a:rPr>
              <a:t>CUTTING</a:t>
            </a:r>
            <a:r>
              <a:rPr sz="1100" spc="-25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MACHINE</a:t>
            </a:r>
            <a:endParaRPr sz="1100">
              <a:latin typeface="Cambria"/>
              <a:cs typeface="Cambria"/>
            </a:endParaRPr>
          </a:p>
          <a:p>
            <a:pPr marL="325120" indent="-312420">
              <a:lnSpc>
                <a:spcPct val="100000"/>
              </a:lnSpc>
              <a:spcBef>
                <a:spcPts val="660"/>
              </a:spcBef>
              <a:buFont typeface="Tahoma"/>
              <a:buChar char="●"/>
              <a:tabLst>
                <a:tab pos="325120" algn="l"/>
              </a:tabLst>
            </a:pPr>
            <a:r>
              <a:rPr sz="1100" spc="40" dirty="0">
                <a:latin typeface="Cambria"/>
                <a:cs typeface="Cambria"/>
              </a:rPr>
              <a:t>Challenges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437" y="2673101"/>
            <a:ext cx="26670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3055">
              <a:lnSpc>
                <a:spcPct val="150000"/>
              </a:lnSpc>
              <a:spcBef>
                <a:spcPts val="100"/>
              </a:spcBef>
              <a:buFont typeface="Tahoma"/>
              <a:buChar char="○"/>
              <a:tabLst>
                <a:tab pos="325120" algn="l"/>
              </a:tabLst>
            </a:pPr>
            <a:r>
              <a:rPr sz="1100" dirty="0">
                <a:latin typeface="Cambria"/>
                <a:cs typeface="Cambria"/>
              </a:rPr>
              <a:t>Variation</a:t>
            </a:r>
            <a:r>
              <a:rPr sz="1100" spc="360" dirty="0">
                <a:latin typeface="Cambria"/>
                <a:cs typeface="Cambria"/>
              </a:rPr>
              <a:t>  </a:t>
            </a:r>
            <a:r>
              <a:rPr sz="1100" spc="50" dirty="0">
                <a:latin typeface="Cambria"/>
                <a:cs typeface="Cambria"/>
              </a:rPr>
              <a:t>in</a:t>
            </a:r>
            <a:r>
              <a:rPr sz="1100" spc="365" dirty="0">
                <a:latin typeface="Cambria"/>
                <a:cs typeface="Cambria"/>
              </a:rPr>
              <a:t>  </a:t>
            </a:r>
            <a:r>
              <a:rPr sz="1100" dirty="0">
                <a:latin typeface="Cambria"/>
                <a:cs typeface="Cambria"/>
              </a:rPr>
              <a:t>efficiency,</a:t>
            </a:r>
            <a:r>
              <a:rPr sz="1100" spc="360" dirty="0">
                <a:latin typeface="Cambria"/>
                <a:cs typeface="Cambria"/>
              </a:rPr>
              <a:t>  </a:t>
            </a:r>
            <a:r>
              <a:rPr sz="1100" spc="55" dirty="0">
                <a:latin typeface="Cambria"/>
                <a:cs typeface="Cambria"/>
              </a:rPr>
              <a:t>number manufactured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subjective</a:t>
            </a:r>
            <a:r>
              <a:rPr sz="1100" spc="45" dirty="0">
                <a:latin typeface="Cambria"/>
                <a:cs typeface="Cambria"/>
              </a:rPr>
              <a:t> </a:t>
            </a:r>
            <a:r>
              <a:rPr sz="1100" spc="20" dirty="0">
                <a:latin typeface="Cambria"/>
                <a:cs typeface="Cambria"/>
              </a:rPr>
              <a:t>to</a:t>
            </a:r>
            <a:r>
              <a:rPr sz="1100" spc="45" dirty="0">
                <a:latin typeface="Cambria"/>
                <a:cs typeface="Cambria"/>
              </a:rPr>
              <a:t> </a:t>
            </a:r>
            <a:r>
              <a:rPr sz="1100" spc="-10" dirty="0">
                <a:latin typeface="Cambria"/>
                <a:cs typeface="Cambria"/>
              </a:rPr>
              <a:t>workers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87498" y="2756922"/>
            <a:ext cx="61849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mbria"/>
                <a:cs typeface="Cambria"/>
              </a:rPr>
              <a:t>of</a:t>
            </a:r>
            <a:r>
              <a:rPr sz="1100" spc="270" dirty="0">
                <a:latin typeface="Cambria"/>
                <a:cs typeface="Cambria"/>
              </a:rPr>
              <a:t>  </a:t>
            </a:r>
            <a:r>
              <a:rPr sz="1100" spc="40" dirty="0">
                <a:latin typeface="Cambria"/>
                <a:cs typeface="Cambria"/>
              </a:rPr>
              <a:t>SKUs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437" y="3176022"/>
            <a:ext cx="33496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marR="5080" indent="-313055">
              <a:lnSpc>
                <a:spcPct val="150000"/>
              </a:lnSpc>
              <a:spcBef>
                <a:spcPts val="100"/>
              </a:spcBef>
              <a:buFont typeface="Tahoma"/>
              <a:buChar char="○"/>
              <a:tabLst>
                <a:tab pos="325120" algn="l"/>
                <a:tab pos="1255395" algn="l"/>
                <a:tab pos="1552575" algn="l"/>
                <a:tab pos="1933575" algn="l"/>
                <a:tab pos="2917190" algn="l"/>
              </a:tabLst>
            </a:pPr>
            <a:r>
              <a:rPr sz="1100" spc="-10" dirty="0">
                <a:latin typeface="Cambria"/>
                <a:cs typeface="Cambria"/>
              </a:rPr>
              <a:t>Traceability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25" dirty="0">
                <a:latin typeface="Cambria"/>
                <a:cs typeface="Cambria"/>
              </a:rPr>
              <a:t>of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25" dirty="0">
                <a:latin typeface="Cambria"/>
                <a:cs typeface="Cambria"/>
              </a:rPr>
              <a:t>the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45" dirty="0">
                <a:latin typeface="Cambria"/>
                <a:cs typeface="Cambria"/>
              </a:rPr>
              <a:t>components</a:t>
            </a:r>
            <a:r>
              <a:rPr sz="1100" dirty="0">
                <a:latin typeface="Cambria"/>
                <a:cs typeface="Cambria"/>
              </a:rPr>
              <a:t>	</a:t>
            </a:r>
            <a:r>
              <a:rPr sz="1100" spc="-10" dirty="0">
                <a:latin typeface="Cambria"/>
                <a:cs typeface="Cambria"/>
              </a:rPr>
              <a:t>across </a:t>
            </a:r>
            <a:r>
              <a:rPr sz="1100" spc="20" dirty="0">
                <a:latin typeface="Cambria"/>
                <a:cs typeface="Cambria"/>
              </a:rPr>
              <a:t>different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55" dirty="0">
                <a:latin typeface="Cambria"/>
                <a:cs typeface="Cambria"/>
              </a:rPr>
              <a:t>equipment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50" dirty="0">
                <a:latin typeface="Cambria"/>
                <a:cs typeface="Cambria"/>
              </a:rPr>
              <a:t>in</a:t>
            </a:r>
            <a:r>
              <a:rPr sz="1100" spc="40" dirty="0">
                <a:latin typeface="Cambria"/>
                <a:cs typeface="Cambria"/>
              </a:rPr>
              <a:t> </a:t>
            </a:r>
            <a:r>
              <a:rPr sz="1100" spc="-20" dirty="0">
                <a:latin typeface="Cambria"/>
                <a:cs typeface="Cambria"/>
              </a:rPr>
              <a:t>plant</a:t>
            </a:r>
            <a:endParaRPr sz="1100">
              <a:latin typeface="Cambria"/>
              <a:cs typeface="Cambr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4627580" y="2829061"/>
            <a:ext cx="10407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Wire</a:t>
            </a:r>
            <a:r>
              <a:rPr sz="800" spc="3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20" dirty="0">
                <a:solidFill>
                  <a:srgbClr val="263148"/>
                </a:solidFill>
                <a:latin typeface="Cambria"/>
                <a:cs typeface="Cambria"/>
              </a:rPr>
              <a:t>cutting</a:t>
            </a:r>
            <a:r>
              <a:rPr sz="800" spc="4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Machine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17350" y="670324"/>
            <a:ext cx="2059939" cy="2166620"/>
            <a:chOff x="4117350" y="670324"/>
            <a:chExt cx="2059939" cy="21666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36400" y="689374"/>
              <a:ext cx="2021650" cy="212814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126875" y="679849"/>
              <a:ext cx="2040889" cy="2147570"/>
            </a:xfrm>
            <a:custGeom>
              <a:avLst/>
              <a:gdLst/>
              <a:ahLst/>
              <a:cxnLst/>
              <a:rect l="l" t="t" r="r" b="b"/>
              <a:pathLst>
                <a:path w="2040889" h="2147570">
                  <a:moveTo>
                    <a:pt x="0" y="0"/>
                  </a:moveTo>
                  <a:lnTo>
                    <a:pt x="2040700" y="0"/>
                  </a:lnTo>
                  <a:lnTo>
                    <a:pt x="2040700" y="2147199"/>
                  </a:lnTo>
                  <a:lnTo>
                    <a:pt x="0" y="21471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260875" y="670324"/>
            <a:ext cx="2758440" cy="1771014"/>
            <a:chOff x="6260875" y="670324"/>
            <a:chExt cx="2758440" cy="1771014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9925" y="689374"/>
              <a:ext cx="2719748" cy="17324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270400" y="679849"/>
              <a:ext cx="2739390" cy="1751964"/>
            </a:xfrm>
            <a:custGeom>
              <a:avLst/>
              <a:gdLst/>
              <a:ahLst/>
              <a:cxnLst/>
              <a:rect l="l" t="t" r="r" b="b"/>
              <a:pathLst>
                <a:path w="2739390" h="1751964">
                  <a:moveTo>
                    <a:pt x="0" y="0"/>
                  </a:moveTo>
                  <a:lnTo>
                    <a:pt x="2738798" y="0"/>
                  </a:lnTo>
                  <a:lnTo>
                    <a:pt x="2738798" y="1751549"/>
                  </a:lnTo>
                  <a:lnTo>
                    <a:pt x="0" y="175154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283112" y="2435943"/>
            <a:ext cx="7143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65" dirty="0">
                <a:solidFill>
                  <a:srgbClr val="263148"/>
                </a:solidFill>
                <a:latin typeface="Cambria"/>
                <a:cs typeface="Cambria"/>
              </a:rPr>
              <a:t>CNC</a:t>
            </a:r>
            <a:r>
              <a:rPr sz="80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Machines</a:t>
            </a:r>
            <a:endParaRPr sz="800">
              <a:latin typeface="Cambria"/>
              <a:cs typeface="Cambr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51716" y="3041899"/>
            <a:ext cx="2814955" cy="1602105"/>
            <a:chOff x="5351716" y="3041899"/>
            <a:chExt cx="2814955" cy="160210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766" y="3060949"/>
              <a:ext cx="2776230" cy="156389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361241" y="3051424"/>
              <a:ext cx="2795905" cy="1583055"/>
            </a:xfrm>
            <a:custGeom>
              <a:avLst/>
              <a:gdLst/>
              <a:ahLst/>
              <a:cxnLst/>
              <a:rect l="l" t="t" r="r" b="b"/>
              <a:pathLst>
                <a:path w="2795904" h="1583054">
                  <a:moveTo>
                    <a:pt x="0" y="0"/>
                  </a:moveTo>
                  <a:lnTo>
                    <a:pt x="2795280" y="0"/>
                  </a:lnTo>
                  <a:lnTo>
                    <a:pt x="2795280" y="1582948"/>
                  </a:lnTo>
                  <a:lnTo>
                    <a:pt x="0" y="1582948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631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99853" y="4624411"/>
            <a:ext cx="7188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63148"/>
                </a:solidFill>
                <a:latin typeface="Cambria"/>
                <a:cs typeface="Cambria"/>
              </a:rPr>
              <a:t>Lathe</a:t>
            </a:r>
            <a:r>
              <a:rPr sz="800" spc="8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800" spc="-10" dirty="0">
                <a:solidFill>
                  <a:srgbClr val="263148"/>
                </a:solidFill>
                <a:latin typeface="Cambria"/>
                <a:cs typeface="Cambria"/>
              </a:rPr>
              <a:t>Machine</a:t>
            </a:r>
            <a:endParaRPr sz="800">
              <a:latin typeface="Cambria"/>
              <a:cs typeface="Cambri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43815" algn="ctr">
              <a:lnSpc>
                <a:spcPts val="2925"/>
              </a:lnSpc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r>
              <a:rPr sz="28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Challenges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78476" y="1313954"/>
            <a:ext cx="1782445" cy="1166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01</a:t>
            </a:r>
            <a:endParaRPr sz="1100">
              <a:latin typeface="Cambria"/>
              <a:cs typeface="Cambria"/>
            </a:endParaRPr>
          </a:p>
          <a:p>
            <a:pPr marL="13970" marR="5080" algn="just">
              <a:lnSpc>
                <a:spcPct val="140100"/>
              </a:lnSpc>
              <a:spcBef>
                <a:spcPts val="265"/>
              </a:spcBef>
            </a:pP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Manual</a:t>
            </a:r>
            <a:r>
              <a:rPr sz="1100" b="1" spc="14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monitoring</a:t>
            </a:r>
            <a:r>
              <a:rPr sz="1100" b="1" spc="17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fails</a:t>
            </a:r>
            <a:r>
              <a:rPr sz="1100" spc="18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25" dirty="0">
                <a:solidFill>
                  <a:srgbClr val="263148"/>
                </a:solidFill>
                <a:latin typeface="Cambria"/>
                <a:cs typeface="Cambria"/>
              </a:rPr>
              <a:t>to </a:t>
            </a:r>
            <a:r>
              <a:rPr sz="1100" spc="45" dirty="0">
                <a:solidFill>
                  <a:srgbClr val="263148"/>
                </a:solidFill>
                <a:latin typeface="Cambria"/>
                <a:cs typeface="Cambria"/>
              </a:rPr>
              <a:t>capture</a:t>
            </a:r>
            <a:r>
              <a:rPr sz="1100" spc="45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55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100" spc="45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optimize</a:t>
            </a:r>
            <a:r>
              <a:rPr sz="1100" spc="45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25" dirty="0">
                <a:solidFill>
                  <a:srgbClr val="263148"/>
                </a:solidFill>
                <a:latin typeface="Cambria"/>
                <a:cs typeface="Cambria"/>
              </a:rPr>
              <a:t>the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raw,</a:t>
            </a:r>
            <a:r>
              <a:rPr sz="1100" spc="17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intermediate</a:t>
            </a:r>
            <a:r>
              <a:rPr sz="1100" spc="17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55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100" spc="15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final 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products</a:t>
            </a:r>
            <a:r>
              <a:rPr sz="1100" spc="7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at</a:t>
            </a:r>
            <a:r>
              <a:rPr sz="1100" spc="7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plant.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3690761" y="1313954"/>
            <a:ext cx="1764664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02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Delayed</a:t>
            </a:r>
            <a:r>
              <a:rPr sz="1100" b="1" spc="17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Detection</a:t>
            </a:r>
            <a:r>
              <a:rPr sz="1100" b="1" spc="16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of</a:t>
            </a:r>
            <a:r>
              <a:rPr sz="1100" spc="19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20" dirty="0">
                <a:solidFill>
                  <a:srgbClr val="263148"/>
                </a:solidFill>
                <a:latin typeface="Cambria"/>
                <a:cs typeface="Cambria"/>
              </a:rPr>
              <a:t>mill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6375" y="1313954"/>
            <a:ext cx="199199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03</a:t>
            </a:r>
            <a:endParaRPr sz="11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  <a:tabLst>
                <a:tab pos="1587500" algn="l"/>
              </a:tabLst>
            </a:pP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Manual/Notebook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based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9675" y="789642"/>
            <a:ext cx="39211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The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60" dirty="0">
                <a:solidFill>
                  <a:srgbClr val="263148"/>
                </a:solidFill>
                <a:latin typeface="Cambria"/>
                <a:cs typeface="Cambria"/>
              </a:rPr>
              <a:t>Hidden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Costs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of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Conventional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Siloed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 PLC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65" dirty="0">
                <a:solidFill>
                  <a:srgbClr val="263148"/>
                </a:solidFill>
                <a:latin typeface="Cambria"/>
                <a:cs typeface="Cambria"/>
              </a:rPr>
              <a:t>Management</a:t>
            </a:r>
            <a:r>
              <a:rPr sz="110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25" dirty="0">
                <a:solidFill>
                  <a:srgbClr val="263148"/>
                </a:solidFill>
                <a:latin typeface="Cambria"/>
                <a:cs typeface="Cambria"/>
              </a:rPr>
              <a:t>:-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90761" y="1750226"/>
            <a:ext cx="178308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100"/>
              </a:spcBef>
            </a:pP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&amp;</a:t>
            </a:r>
            <a:r>
              <a:rPr sz="1100" spc="36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spc="55" dirty="0">
                <a:solidFill>
                  <a:srgbClr val="263148"/>
                </a:solidFill>
                <a:latin typeface="Cambria"/>
                <a:cs typeface="Cambria"/>
              </a:rPr>
              <a:t>equipment</a:t>
            </a:r>
            <a:r>
              <a:rPr sz="1100" spc="36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operation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resulting</a:t>
            </a:r>
            <a:r>
              <a:rPr sz="1100" spc="17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spc="50" dirty="0">
                <a:solidFill>
                  <a:srgbClr val="263148"/>
                </a:solidFill>
                <a:latin typeface="Cambria"/>
                <a:cs typeface="Cambria"/>
              </a:rPr>
              <a:t>in</a:t>
            </a:r>
            <a:r>
              <a:rPr sz="1100" spc="175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spc="60" dirty="0">
                <a:solidFill>
                  <a:srgbClr val="263148"/>
                </a:solidFill>
                <a:latin typeface="Cambria"/>
                <a:cs typeface="Cambria"/>
              </a:rPr>
              <a:t>sub-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standard </a:t>
            </a:r>
            <a:r>
              <a:rPr sz="1100" spc="10" dirty="0">
                <a:solidFill>
                  <a:srgbClr val="263148"/>
                </a:solidFill>
                <a:latin typeface="Cambria"/>
                <a:cs typeface="Cambria"/>
              </a:rPr>
              <a:t>final</a:t>
            </a:r>
            <a:r>
              <a:rPr sz="1100" spc="16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product.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86375" y="1750214"/>
            <a:ext cx="196913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759460" algn="l"/>
                <a:tab pos="1125855" algn="l"/>
                <a:tab pos="1452880" algn="l"/>
              </a:tabLst>
            </a:pP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reporting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	</a:t>
            </a:r>
            <a:r>
              <a:rPr sz="1100" spc="45" dirty="0">
                <a:solidFill>
                  <a:srgbClr val="263148"/>
                </a:solidFill>
                <a:latin typeface="Cambria"/>
                <a:cs typeface="Cambria"/>
              </a:rPr>
              <a:t>limited-</a:t>
            </a:r>
            <a:r>
              <a:rPr sz="1100" spc="75" dirty="0">
                <a:solidFill>
                  <a:srgbClr val="263148"/>
                </a:solidFill>
                <a:latin typeface="Cambria"/>
                <a:cs typeface="Cambria"/>
              </a:rPr>
              <a:t>no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visibility.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Delayed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actions,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production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135" dirty="0">
                <a:solidFill>
                  <a:srgbClr val="263148"/>
                </a:solidFill>
                <a:latin typeface="Cambria"/>
                <a:cs typeface="Cambria"/>
              </a:rPr>
              <a:t>-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60" dirty="0">
                <a:solidFill>
                  <a:srgbClr val="263148"/>
                </a:solidFill>
                <a:latin typeface="Cambria"/>
                <a:cs typeface="Cambria"/>
              </a:rPr>
              <a:t>economic</a:t>
            </a:r>
            <a:r>
              <a:rPr sz="110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loss.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0378" y="3079825"/>
            <a:ext cx="1376680" cy="964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  <a:tabLst>
                <a:tab pos="666750" algn="l"/>
                <a:tab pos="1195070" algn="l"/>
              </a:tabLst>
            </a:pP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every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PLC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spc="35" dirty="0">
                <a:solidFill>
                  <a:srgbClr val="263148"/>
                </a:solidFill>
                <a:latin typeface="Cambria"/>
                <a:cs typeface="Cambria"/>
              </a:rPr>
              <a:t>on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PLC/equipment </a:t>
            </a:r>
            <a:r>
              <a:rPr sz="1100" spc="40" dirty="0">
                <a:solidFill>
                  <a:srgbClr val="263148"/>
                </a:solidFill>
                <a:latin typeface="Cambria"/>
                <a:cs typeface="Cambria"/>
              </a:rPr>
              <a:t>information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coordinated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4115" y="3549397"/>
            <a:ext cx="59055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40100"/>
              </a:lnSpc>
              <a:spcBef>
                <a:spcPts val="100"/>
              </a:spcBef>
            </a:pPr>
            <a:r>
              <a:rPr sz="1100" spc="-25" dirty="0">
                <a:solidFill>
                  <a:srgbClr val="263148"/>
                </a:solidFill>
                <a:latin typeface="Cambria"/>
                <a:cs typeface="Cambria"/>
              </a:rPr>
              <a:t>not </a:t>
            </a: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between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378" y="4018969"/>
            <a:ext cx="1762760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100"/>
              </a:lnSpc>
              <a:spcBef>
                <a:spcPts val="100"/>
              </a:spcBef>
            </a:pPr>
            <a:r>
              <a:rPr sz="1100" spc="-10" dirty="0">
                <a:solidFill>
                  <a:srgbClr val="263148"/>
                </a:solidFill>
                <a:latin typeface="Cambria"/>
                <a:cs typeface="Cambria"/>
              </a:rPr>
              <a:t>equipment/operator/super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visor</a:t>
            </a:r>
            <a:r>
              <a:rPr sz="1100" spc="6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55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100" spc="6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45" dirty="0">
                <a:solidFill>
                  <a:srgbClr val="263148"/>
                </a:solidFill>
                <a:latin typeface="Cambria"/>
                <a:cs typeface="Cambria"/>
              </a:rPr>
              <a:t>managers.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8476" y="2643552"/>
            <a:ext cx="17780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04</a:t>
            </a:r>
            <a:endParaRPr sz="11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795"/>
              </a:spcBef>
              <a:tabLst>
                <a:tab pos="826769" algn="l"/>
                <a:tab pos="1617345" algn="l"/>
              </a:tabLst>
            </a:pP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Subjective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operation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of</a:t>
            </a:r>
            <a:endParaRPr sz="1100">
              <a:latin typeface="Cambria"/>
              <a:cs typeface="Cambria"/>
            </a:endParaRPr>
          </a:p>
          <a:p>
            <a:pPr marR="60960" algn="r">
              <a:lnSpc>
                <a:spcPct val="100000"/>
              </a:lnSpc>
              <a:spcBef>
                <a:spcPts val="525"/>
              </a:spcBef>
            </a:pPr>
            <a:r>
              <a:rPr sz="1100" spc="-50" dirty="0">
                <a:solidFill>
                  <a:srgbClr val="263148"/>
                </a:solidFill>
                <a:latin typeface="Cambria"/>
                <a:cs typeface="Cambria"/>
              </a:rPr>
              <a:t>1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0761" y="3549397"/>
            <a:ext cx="1786889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0100"/>
              </a:lnSpc>
              <a:spcBef>
                <a:spcPts val="100"/>
              </a:spcBef>
              <a:tabLst>
                <a:tab pos="1135380" algn="l"/>
              </a:tabLst>
            </a:pP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centralised</a:t>
            </a:r>
            <a:r>
              <a:rPr sz="1100" spc="40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spc="35" dirty="0">
                <a:solidFill>
                  <a:srgbClr val="263148"/>
                </a:solidFill>
                <a:latin typeface="Cambria"/>
                <a:cs typeface="Cambria"/>
              </a:rPr>
              <a:t>quantification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	</a:t>
            </a:r>
            <a:r>
              <a:rPr sz="1100" spc="40" dirty="0">
                <a:solidFill>
                  <a:srgbClr val="263148"/>
                </a:solidFill>
                <a:latin typeface="Cambria"/>
                <a:cs typeface="Cambria"/>
              </a:rPr>
              <a:t>efficiency </a:t>
            </a:r>
            <a:r>
              <a:rPr sz="1100" spc="50" dirty="0">
                <a:solidFill>
                  <a:srgbClr val="263148"/>
                </a:solidFill>
                <a:latin typeface="Cambria"/>
                <a:cs typeface="Cambria"/>
              </a:rPr>
              <a:t>enhancement.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90761" y="2620228"/>
            <a:ext cx="1786255" cy="955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5" dirty="0">
                <a:solidFill>
                  <a:srgbClr val="263148"/>
                </a:solidFill>
                <a:latin typeface="Cambria"/>
                <a:cs typeface="Cambria"/>
              </a:rPr>
              <a:t>05</a:t>
            </a:r>
            <a:endParaRPr sz="1100">
              <a:latin typeface="Cambria"/>
              <a:cs typeface="Cambria"/>
            </a:endParaRPr>
          </a:p>
          <a:p>
            <a:pPr marL="12700" marR="5080" algn="just">
              <a:lnSpc>
                <a:spcPct val="140100"/>
              </a:lnSpc>
              <a:spcBef>
                <a:spcPts val="450"/>
              </a:spcBef>
            </a:pP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Multiple</a:t>
            </a:r>
            <a:r>
              <a:rPr sz="1100" b="1" spc="305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silos</a:t>
            </a:r>
            <a:r>
              <a:rPr sz="1100" b="1" spc="305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b="1" dirty="0">
                <a:solidFill>
                  <a:srgbClr val="263148"/>
                </a:solidFill>
                <a:latin typeface="Cambria"/>
                <a:cs typeface="Cambria"/>
              </a:rPr>
              <a:t>in</a:t>
            </a:r>
            <a:r>
              <a:rPr sz="1100" b="1" spc="310" dirty="0">
                <a:solidFill>
                  <a:srgbClr val="263148"/>
                </a:solidFill>
                <a:latin typeface="Cambria"/>
                <a:cs typeface="Cambria"/>
              </a:rPr>
              <a:t>  </a:t>
            </a:r>
            <a:r>
              <a:rPr sz="1100" b="1" spc="-10" dirty="0">
                <a:solidFill>
                  <a:srgbClr val="263148"/>
                </a:solidFill>
                <a:latin typeface="Cambria"/>
                <a:cs typeface="Cambria"/>
              </a:rPr>
              <a:t>every </a:t>
            </a:r>
            <a:r>
              <a:rPr sz="1100" b="1" spc="20" dirty="0">
                <a:solidFill>
                  <a:srgbClr val="263148"/>
                </a:solidFill>
                <a:latin typeface="Cambria"/>
                <a:cs typeface="Cambria"/>
              </a:rPr>
              <a:t>plant</a:t>
            </a:r>
            <a:r>
              <a:rPr sz="1100" b="1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equipment’s</a:t>
            </a:r>
            <a:r>
              <a:rPr sz="1100" spc="6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30" dirty="0">
                <a:solidFill>
                  <a:srgbClr val="263148"/>
                </a:solidFill>
                <a:latin typeface="Cambria"/>
                <a:cs typeface="Cambria"/>
              </a:rPr>
              <a:t>data</a:t>
            </a:r>
            <a:r>
              <a:rPr sz="1100" spc="6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100" spc="-25" dirty="0">
                <a:solidFill>
                  <a:srgbClr val="263148"/>
                </a:solidFill>
                <a:latin typeface="Cambria"/>
                <a:cs typeface="Cambria"/>
              </a:rPr>
              <a:t>are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not</a:t>
            </a:r>
            <a:r>
              <a:rPr sz="1100" spc="305" dirty="0">
                <a:solidFill>
                  <a:srgbClr val="263148"/>
                </a:solidFill>
                <a:latin typeface="Cambria"/>
                <a:cs typeface="Cambria"/>
              </a:rPr>
              <a:t>   </a:t>
            </a:r>
            <a:r>
              <a:rPr sz="1100" dirty="0">
                <a:solidFill>
                  <a:srgbClr val="263148"/>
                </a:solidFill>
                <a:latin typeface="Cambria"/>
                <a:cs typeface="Cambria"/>
              </a:rPr>
              <a:t>interconnected.</a:t>
            </a:r>
            <a:r>
              <a:rPr sz="1100" spc="310" dirty="0">
                <a:solidFill>
                  <a:srgbClr val="263148"/>
                </a:solidFill>
                <a:latin typeface="Cambria"/>
                <a:cs typeface="Cambria"/>
              </a:rPr>
              <a:t>   </a:t>
            </a:r>
            <a:r>
              <a:rPr sz="1100" spc="45" dirty="0">
                <a:solidFill>
                  <a:srgbClr val="263148"/>
                </a:solidFill>
                <a:latin typeface="Cambria"/>
                <a:cs typeface="Cambria"/>
              </a:rPr>
              <a:t>No</a:t>
            </a:r>
            <a:endParaRPr sz="1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L="38735" algn="ctr">
              <a:lnSpc>
                <a:spcPts val="2925"/>
              </a:lnSpc>
            </a:pP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Business</a:t>
            </a:r>
            <a:r>
              <a:rPr sz="2800" spc="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dirty="0">
                <a:solidFill>
                  <a:srgbClr val="FFFFFF"/>
                </a:solidFill>
                <a:latin typeface="Cambria"/>
                <a:cs typeface="Cambria"/>
              </a:rPr>
              <a:t>Process</a:t>
            </a:r>
            <a:r>
              <a:rPr sz="28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mbria"/>
                <a:cs typeface="Cambria"/>
              </a:rPr>
              <a:t>Re-</a:t>
            </a:r>
            <a:r>
              <a:rPr sz="2800" spc="65" dirty="0">
                <a:solidFill>
                  <a:srgbClr val="FFFFFF"/>
                </a:solidFill>
                <a:latin typeface="Cambria"/>
                <a:cs typeface="Cambria"/>
              </a:rPr>
              <a:t>engineering</a:t>
            </a:r>
            <a:endParaRPr sz="2800">
              <a:latin typeface="Cambria"/>
              <a:cs typeface="Cambr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1650" y="946919"/>
            <a:ext cx="7429500" cy="26517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75" dirty="0">
                <a:solidFill>
                  <a:srgbClr val="263148"/>
                </a:solidFill>
                <a:latin typeface="Cambria"/>
                <a:cs typeface="Cambria"/>
              </a:rPr>
              <a:t>Know</a:t>
            </a:r>
            <a:r>
              <a:rPr sz="1350" spc="-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80" dirty="0">
                <a:solidFill>
                  <a:srgbClr val="263148"/>
                </a:solidFill>
                <a:latin typeface="Cambria"/>
                <a:cs typeface="Cambria"/>
              </a:rPr>
              <a:t>Our</a:t>
            </a:r>
            <a:r>
              <a:rPr sz="1350" spc="-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0" dirty="0">
                <a:solidFill>
                  <a:srgbClr val="263148"/>
                </a:solidFill>
                <a:latin typeface="Cambria"/>
                <a:cs typeface="Cambria"/>
              </a:rPr>
              <a:t>Application:</a:t>
            </a:r>
            <a:r>
              <a:rPr sz="135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-20" dirty="0">
                <a:solidFill>
                  <a:srgbClr val="263148"/>
                </a:solidFill>
                <a:latin typeface="Cambria"/>
                <a:cs typeface="Cambria"/>
              </a:rPr>
              <a:t>ADAPT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350">
              <a:latin typeface="Cambria"/>
              <a:cs typeface="Cambria"/>
            </a:endParaRPr>
          </a:p>
          <a:p>
            <a:pPr marL="280035" marR="5080" indent="-107314">
              <a:lnSpc>
                <a:spcPct val="142000"/>
              </a:lnSpc>
              <a:buFont typeface="Arial"/>
              <a:buChar char="•"/>
              <a:tabLst>
                <a:tab pos="281305" algn="l"/>
              </a:tabLst>
            </a:pPr>
            <a:r>
              <a:rPr sz="1350" b="1" spc="60" dirty="0">
                <a:solidFill>
                  <a:srgbClr val="263148"/>
                </a:solidFill>
                <a:latin typeface="Cambria"/>
                <a:cs typeface="Cambria"/>
              </a:rPr>
              <a:t>What</a:t>
            </a:r>
            <a:r>
              <a:rPr sz="1350" b="1" spc="-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b="1" dirty="0">
                <a:solidFill>
                  <a:srgbClr val="263148"/>
                </a:solidFill>
                <a:latin typeface="Cambria"/>
                <a:cs typeface="Cambria"/>
              </a:rPr>
              <a:t>it</a:t>
            </a:r>
            <a:r>
              <a:rPr sz="1350" b="1" spc="-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b="1" dirty="0">
                <a:solidFill>
                  <a:srgbClr val="263148"/>
                </a:solidFill>
                <a:latin typeface="Cambria"/>
                <a:cs typeface="Cambria"/>
              </a:rPr>
              <a:t>is: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ADAPT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0" dirty="0">
                <a:solidFill>
                  <a:srgbClr val="263148"/>
                </a:solidFill>
                <a:latin typeface="Cambria"/>
                <a:cs typeface="Cambria"/>
              </a:rPr>
              <a:t>is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85" dirty="0">
                <a:solidFill>
                  <a:srgbClr val="263148"/>
                </a:solidFill>
                <a:latin typeface="Cambria"/>
                <a:cs typeface="Cambria"/>
              </a:rPr>
              <a:t>a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95" dirty="0">
                <a:solidFill>
                  <a:srgbClr val="263148"/>
                </a:solidFill>
                <a:latin typeface="Cambria"/>
                <a:cs typeface="Cambria"/>
              </a:rPr>
              <a:t>on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70" dirty="0">
                <a:solidFill>
                  <a:srgbClr val="263148"/>
                </a:solidFill>
                <a:latin typeface="Cambria"/>
                <a:cs typeface="Cambria"/>
              </a:rPr>
              <a:t>premise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system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75" dirty="0">
                <a:solidFill>
                  <a:srgbClr val="263148"/>
                </a:solidFill>
                <a:latin typeface="Cambria"/>
                <a:cs typeface="Cambria"/>
              </a:rPr>
              <a:t>designed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to</a:t>
            </a:r>
            <a:r>
              <a:rPr sz="1350" spc="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45" dirty="0">
                <a:solidFill>
                  <a:srgbClr val="263148"/>
                </a:solidFill>
                <a:latin typeface="Cambria"/>
                <a:cs typeface="Cambria"/>
              </a:rPr>
              <a:t>provide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0" dirty="0">
                <a:solidFill>
                  <a:srgbClr val="263148"/>
                </a:solidFill>
                <a:latin typeface="Cambria"/>
                <a:cs typeface="Cambria"/>
              </a:rPr>
              <a:t>real-</a:t>
            </a:r>
            <a:r>
              <a:rPr sz="1350" spc="105" dirty="0">
                <a:solidFill>
                  <a:srgbClr val="263148"/>
                </a:solidFill>
                <a:latin typeface="Cambria"/>
                <a:cs typeface="Cambria"/>
              </a:rPr>
              <a:t>time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monitoring.</a:t>
            </a:r>
            <a:r>
              <a:rPr sz="1350" spc="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-25" dirty="0">
                <a:solidFill>
                  <a:srgbClr val="263148"/>
                </a:solidFill>
                <a:latin typeface="Cambria"/>
                <a:cs typeface="Cambria"/>
              </a:rPr>
              <a:t>It 	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integrates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with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0" dirty="0">
                <a:solidFill>
                  <a:srgbClr val="263148"/>
                </a:solidFill>
                <a:latin typeface="Cambria"/>
                <a:cs typeface="Cambria"/>
              </a:rPr>
              <a:t>your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existing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PLCs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85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converts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it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into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95" dirty="0">
                <a:solidFill>
                  <a:srgbClr val="263148"/>
                </a:solidFill>
                <a:latin typeface="Cambria"/>
                <a:cs typeface="Cambria"/>
              </a:rPr>
              <a:t>an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0" dirty="0">
                <a:solidFill>
                  <a:srgbClr val="263148"/>
                </a:solidFill>
                <a:latin typeface="Cambria"/>
                <a:cs typeface="Cambria"/>
              </a:rPr>
              <a:t>Artificial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Intelligence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IoT</a:t>
            </a:r>
            <a:r>
              <a:rPr sz="135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45" dirty="0">
                <a:solidFill>
                  <a:srgbClr val="263148"/>
                </a:solidFill>
                <a:latin typeface="Cambria"/>
                <a:cs typeface="Cambria"/>
              </a:rPr>
              <a:t>Device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395"/>
              </a:spcBef>
              <a:buClr>
                <a:srgbClr val="263148"/>
              </a:buClr>
              <a:buFont typeface="Arial"/>
              <a:buChar char="•"/>
            </a:pPr>
            <a:endParaRPr sz="1350">
              <a:latin typeface="Cambria"/>
              <a:cs typeface="Cambria"/>
            </a:endParaRPr>
          </a:p>
          <a:p>
            <a:pPr marL="280035" indent="-107314">
              <a:lnSpc>
                <a:spcPct val="100000"/>
              </a:lnSpc>
              <a:buFont typeface="Arial"/>
              <a:buChar char="•"/>
              <a:tabLst>
                <a:tab pos="280035" algn="l"/>
              </a:tabLst>
            </a:pPr>
            <a:r>
              <a:rPr sz="1350" b="1" dirty="0">
                <a:solidFill>
                  <a:srgbClr val="263148"/>
                </a:solidFill>
                <a:latin typeface="Cambria"/>
                <a:cs typeface="Cambria"/>
              </a:rPr>
              <a:t>The</a:t>
            </a:r>
            <a:r>
              <a:rPr sz="1350" b="1" spc="-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b="1" dirty="0">
                <a:solidFill>
                  <a:srgbClr val="263148"/>
                </a:solidFill>
                <a:latin typeface="Cambria"/>
                <a:cs typeface="Cambria"/>
              </a:rPr>
              <a:t>Promise:</a:t>
            </a:r>
            <a:r>
              <a:rPr sz="1350" b="1" spc="-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Move</a:t>
            </a:r>
            <a:r>
              <a:rPr sz="135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80" dirty="0">
                <a:solidFill>
                  <a:srgbClr val="263148"/>
                </a:solidFill>
                <a:latin typeface="Cambria"/>
                <a:cs typeface="Cambria"/>
              </a:rPr>
              <a:t>from</a:t>
            </a:r>
            <a:r>
              <a:rPr sz="135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45" dirty="0">
                <a:solidFill>
                  <a:srgbClr val="263148"/>
                </a:solidFill>
                <a:latin typeface="Cambria"/>
                <a:cs typeface="Cambria"/>
              </a:rPr>
              <a:t>reactive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firefighting</a:t>
            </a:r>
            <a:r>
              <a:rPr sz="135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dirty="0">
                <a:solidFill>
                  <a:srgbClr val="263148"/>
                </a:solidFill>
                <a:latin typeface="Cambria"/>
                <a:cs typeface="Cambria"/>
              </a:rPr>
              <a:t>to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45" dirty="0">
                <a:solidFill>
                  <a:srgbClr val="263148"/>
                </a:solidFill>
                <a:latin typeface="Cambria"/>
                <a:cs typeface="Cambria"/>
              </a:rPr>
              <a:t>proactive,</a:t>
            </a:r>
            <a:r>
              <a:rPr sz="135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data-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driven</a:t>
            </a:r>
            <a:r>
              <a:rPr sz="1350" spc="3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decision-</a:t>
            </a:r>
            <a:r>
              <a:rPr sz="1350" spc="70" dirty="0">
                <a:solidFill>
                  <a:srgbClr val="263148"/>
                </a:solidFill>
                <a:latin typeface="Cambria"/>
                <a:cs typeface="Cambria"/>
              </a:rPr>
              <a:t>making.</a:t>
            </a:r>
            <a:endParaRPr sz="13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Clr>
                <a:srgbClr val="263148"/>
              </a:buClr>
              <a:buFont typeface="Arial"/>
              <a:buChar char="•"/>
            </a:pPr>
            <a:endParaRPr sz="1350">
              <a:latin typeface="Cambria"/>
              <a:cs typeface="Cambria"/>
            </a:endParaRPr>
          </a:p>
          <a:p>
            <a:pPr marL="280035" marR="626110" indent="-107314">
              <a:lnSpc>
                <a:spcPct val="142000"/>
              </a:lnSpc>
              <a:buFont typeface="Arial"/>
              <a:buChar char="•"/>
              <a:tabLst>
                <a:tab pos="281305" algn="l"/>
              </a:tabLst>
            </a:pPr>
            <a:r>
              <a:rPr sz="1350" b="1" spc="20" dirty="0">
                <a:solidFill>
                  <a:srgbClr val="263148"/>
                </a:solidFill>
                <a:latin typeface="Cambria"/>
                <a:cs typeface="Cambria"/>
              </a:rPr>
              <a:t>This</a:t>
            </a:r>
            <a:r>
              <a:rPr sz="1350" b="1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b="1" spc="20" dirty="0">
                <a:solidFill>
                  <a:srgbClr val="263148"/>
                </a:solidFill>
                <a:latin typeface="Cambria"/>
                <a:cs typeface="Cambria"/>
              </a:rPr>
              <a:t>Application</a:t>
            </a:r>
            <a:r>
              <a:rPr sz="1350" b="1" spc="-1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empowers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industries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to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significantly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5" dirty="0">
                <a:solidFill>
                  <a:srgbClr val="263148"/>
                </a:solidFill>
                <a:latin typeface="Cambria"/>
                <a:cs typeface="Cambria"/>
              </a:rPr>
              <a:t>reduce</a:t>
            </a:r>
            <a:r>
              <a:rPr sz="1350" spc="2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wait-</a:t>
            </a:r>
            <a:r>
              <a:rPr sz="1350" spc="80" dirty="0">
                <a:solidFill>
                  <a:srgbClr val="263148"/>
                </a:solidFill>
                <a:latin typeface="Cambria"/>
                <a:cs typeface="Cambria"/>
              </a:rPr>
              <a:t>time,</a:t>
            </a:r>
            <a:r>
              <a:rPr sz="1350" spc="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increase 	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operational</a:t>
            </a:r>
            <a:r>
              <a:rPr sz="1350" spc="-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efficiency,</a:t>
            </a:r>
            <a:r>
              <a:rPr sz="135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85" dirty="0">
                <a:solidFill>
                  <a:srgbClr val="263148"/>
                </a:solidFill>
                <a:latin typeface="Cambria"/>
                <a:cs typeface="Cambria"/>
              </a:rPr>
              <a:t>and</a:t>
            </a:r>
            <a:r>
              <a:rPr sz="135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75" dirty="0">
                <a:solidFill>
                  <a:srgbClr val="263148"/>
                </a:solidFill>
                <a:latin typeface="Cambria"/>
                <a:cs typeface="Cambria"/>
              </a:rPr>
              <a:t>gain</a:t>
            </a:r>
            <a:r>
              <a:rPr sz="1350" spc="-20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60" dirty="0">
                <a:solidFill>
                  <a:srgbClr val="263148"/>
                </a:solidFill>
                <a:latin typeface="Cambria"/>
                <a:cs typeface="Cambria"/>
              </a:rPr>
              <a:t>unparalleled</a:t>
            </a:r>
            <a:r>
              <a:rPr sz="1350" spc="-15" dirty="0">
                <a:solidFill>
                  <a:srgbClr val="263148"/>
                </a:solidFill>
                <a:latin typeface="Cambria"/>
                <a:cs typeface="Cambria"/>
              </a:rPr>
              <a:t> </a:t>
            </a:r>
            <a:r>
              <a:rPr sz="1350" spc="55" dirty="0">
                <a:solidFill>
                  <a:srgbClr val="263148"/>
                </a:solidFill>
                <a:latin typeface="Cambria"/>
                <a:cs typeface="Cambria"/>
              </a:rPr>
              <a:t>insights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35819" y="62038"/>
            <a:ext cx="1008380" cy="127635"/>
          </a:xfrm>
          <a:custGeom>
            <a:avLst/>
            <a:gdLst/>
            <a:ahLst/>
            <a:cxnLst/>
            <a:rect l="l" t="t" r="r" b="b"/>
            <a:pathLst>
              <a:path w="1008379" h="127635">
                <a:moveTo>
                  <a:pt x="1008081" y="127447"/>
                </a:moveTo>
                <a:lnTo>
                  <a:pt x="0" y="127447"/>
                </a:lnTo>
                <a:lnTo>
                  <a:pt x="326870" y="0"/>
                </a:lnTo>
                <a:lnTo>
                  <a:pt x="1008081" y="127447"/>
                </a:lnTo>
                <a:close/>
              </a:path>
            </a:pathLst>
          </a:custGeom>
          <a:solidFill>
            <a:srgbClr val="26314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" y="39"/>
            <a:ext cx="9144000" cy="651510"/>
            <a:chOff x="5" y="39"/>
            <a:chExt cx="9144000" cy="651510"/>
          </a:xfrm>
        </p:grpSpPr>
        <p:sp>
          <p:nvSpPr>
            <p:cNvPr id="4" name="object 4"/>
            <p:cNvSpPr/>
            <p:nvPr/>
          </p:nvSpPr>
          <p:spPr>
            <a:xfrm>
              <a:off x="0" y="50"/>
              <a:ext cx="8735695" cy="651510"/>
            </a:xfrm>
            <a:custGeom>
              <a:avLst/>
              <a:gdLst/>
              <a:ahLst/>
              <a:cxnLst/>
              <a:rect l="l" t="t" r="r" b="b"/>
              <a:pathLst>
                <a:path w="8735695" h="651510">
                  <a:moveTo>
                    <a:pt x="8735111" y="0"/>
                  </a:moveTo>
                  <a:lnTo>
                    <a:pt x="7026122" y="0"/>
                  </a:lnTo>
                  <a:lnTo>
                    <a:pt x="7019010" y="0"/>
                  </a:lnTo>
                  <a:lnTo>
                    <a:pt x="0" y="0"/>
                  </a:lnTo>
                  <a:lnTo>
                    <a:pt x="0" y="651116"/>
                  </a:lnTo>
                  <a:lnTo>
                    <a:pt x="7019010" y="651116"/>
                  </a:lnTo>
                  <a:lnTo>
                    <a:pt x="7026122" y="651116"/>
                  </a:lnTo>
                  <a:lnTo>
                    <a:pt x="7026122" y="648423"/>
                  </a:lnTo>
                  <a:lnTo>
                    <a:pt x="873511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46207" y="186926"/>
              <a:ext cx="998219" cy="379095"/>
            </a:xfrm>
            <a:custGeom>
              <a:avLst/>
              <a:gdLst/>
              <a:ahLst/>
              <a:cxnLst/>
              <a:rect l="l" t="t" r="r" b="b"/>
              <a:pathLst>
                <a:path w="998220" h="379095">
                  <a:moveTo>
                    <a:pt x="0" y="378586"/>
                  </a:moveTo>
                  <a:lnTo>
                    <a:pt x="0" y="0"/>
                  </a:lnTo>
                  <a:lnTo>
                    <a:pt x="997792" y="0"/>
                  </a:lnTo>
                  <a:lnTo>
                    <a:pt x="0" y="378586"/>
                  </a:lnTo>
                  <a:close/>
                </a:path>
              </a:pathLst>
            </a:custGeom>
            <a:solidFill>
              <a:srgbClr val="3E53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132618" y="5023581"/>
            <a:ext cx="182245" cy="81280"/>
          </a:xfrm>
          <a:custGeom>
            <a:avLst/>
            <a:gdLst/>
            <a:ahLst/>
            <a:cxnLst/>
            <a:rect l="l" t="t" r="r" b="b"/>
            <a:pathLst>
              <a:path w="182245" h="81279">
                <a:moveTo>
                  <a:pt x="122988" y="80742"/>
                </a:moveTo>
                <a:lnTo>
                  <a:pt x="0" y="0"/>
                </a:lnTo>
                <a:lnTo>
                  <a:pt x="182002" y="0"/>
                </a:lnTo>
                <a:lnTo>
                  <a:pt x="122988" y="80742"/>
                </a:lnTo>
                <a:close/>
              </a:path>
            </a:pathLst>
          </a:custGeom>
          <a:solidFill>
            <a:srgbClr val="D16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133987" y="4731327"/>
            <a:ext cx="1010285" cy="412750"/>
            <a:chOff x="8133987" y="4731327"/>
            <a:chExt cx="1010285" cy="412750"/>
          </a:xfrm>
        </p:grpSpPr>
        <p:sp>
          <p:nvSpPr>
            <p:cNvPr id="8" name="object 8"/>
            <p:cNvSpPr/>
            <p:nvPr/>
          </p:nvSpPr>
          <p:spPr>
            <a:xfrm>
              <a:off x="8206308" y="4731334"/>
              <a:ext cx="937894" cy="412750"/>
            </a:xfrm>
            <a:custGeom>
              <a:avLst/>
              <a:gdLst/>
              <a:ahLst/>
              <a:cxnLst/>
              <a:rect l="l" t="t" r="r" b="b"/>
              <a:pathLst>
                <a:path w="937895" h="412750">
                  <a:moveTo>
                    <a:pt x="937691" y="0"/>
                  </a:moveTo>
                  <a:lnTo>
                    <a:pt x="309778" y="0"/>
                  </a:lnTo>
                  <a:lnTo>
                    <a:pt x="308521" y="0"/>
                  </a:lnTo>
                  <a:lnTo>
                    <a:pt x="308521" y="1676"/>
                  </a:lnTo>
                  <a:lnTo>
                    <a:pt x="0" y="412178"/>
                  </a:lnTo>
                  <a:lnTo>
                    <a:pt x="309778" y="412178"/>
                  </a:lnTo>
                  <a:lnTo>
                    <a:pt x="937691" y="412178"/>
                  </a:lnTo>
                  <a:lnTo>
                    <a:pt x="937691" y="0"/>
                  </a:lnTo>
                  <a:close/>
                </a:path>
              </a:pathLst>
            </a:custGeom>
            <a:solidFill>
              <a:srgbClr val="C7D3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33987" y="4838255"/>
              <a:ext cx="140970" cy="187325"/>
            </a:xfrm>
            <a:custGeom>
              <a:avLst/>
              <a:gdLst/>
              <a:ahLst/>
              <a:cxnLst/>
              <a:rect l="l" t="t" r="r" b="b"/>
              <a:pathLst>
                <a:path w="140970" h="187325">
                  <a:moveTo>
                    <a:pt x="140612" y="187140"/>
                  </a:moveTo>
                  <a:lnTo>
                    <a:pt x="0" y="187140"/>
                  </a:lnTo>
                  <a:lnTo>
                    <a:pt x="140612" y="0"/>
                  </a:lnTo>
                  <a:lnTo>
                    <a:pt x="140612" y="187140"/>
                  </a:lnTo>
                  <a:close/>
                </a:path>
              </a:pathLst>
            </a:custGeom>
            <a:solidFill>
              <a:srgbClr val="FF9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4" y="186926"/>
            <a:ext cx="8150859" cy="379095"/>
          </a:xfrm>
          <a:prstGeom prst="rect">
            <a:avLst/>
          </a:prstGeom>
          <a:solidFill>
            <a:srgbClr val="3E5378"/>
          </a:solidFill>
        </p:spPr>
        <p:txBody>
          <a:bodyPr vert="horz" wrap="square" lIns="0" tIns="0" rIns="0" bIns="0" rtlCol="0">
            <a:spAutoFit/>
          </a:bodyPr>
          <a:lstStyle/>
          <a:p>
            <a:pPr marR="655320" algn="ctr">
              <a:lnSpc>
                <a:spcPts val="2755"/>
              </a:lnSpc>
            </a:pPr>
            <a:r>
              <a:rPr sz="2500" spc="90" dirty="0">
                <a:solidFill>
                  <a:srgbClr val="FFFFFF"/>
                </a:solidFill>
                <a:latin typeface="Cambria"/>
                <a:cs typeface="Cambria"/>
              </a:rPr>
              <a:t>Schematic</a:t>
            </a:r>
            <a:r>
              <a:rPr sz="2500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diagram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dirty="0">
                <a:solidFill>
                  <a:srgbClr val="FFFFFF"/>
                </a:solidFill>
                <a:latin typeface="Cambria"/>
                <a:cs typeface="Cambria"/>
              </a:rPr>
              <a:t>for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65" dirty="0">
                <a:solidFill>
                  <a:srgbClr val="FFFFFF"/>
                </a:solidFill>
                <a:latin typeface="Cambria"/>
                <a:cs typeface="Cambria"/>
              </a:rPr>
              <a:t>the</a:t>
            </a:r>
            <a:r>
              <a:rPr sz="2500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Cambria"/>
                <a:cs typeface="Cambria"/>
              </a:rPr>
              <a:t>system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71647" y="4838263"/>
            <a:ext cx="872490" cy="187325"/>
          </a:xfrm>
          <a:prstGeom prst="rect">
            <a:avLst/>
          </a:prstGeom>
          <a:solidFill>
            <a:srgbClr val="FF9800"/>
          </a:solidFill>
        </p:spPr>
        <p:txBody>
          <a:bodyPr vert="horz" wrap="square" lIns="0" tIns="0" rIns="0" bIns="0" rtlCol="0">
            <a:spAutoFit/>
          </a:bodyPr>
          <a:lstStyle/>
          <a:p>
            <a:pPr marR="116205" algn="r">
              <a:lnSpc>
                <a:spcPts val="1255"/>
              </a:lnSpc>
            </a:pPr>
            <a:r>
              <a:rPr sz="1200" b="1" spc="-25" dirty="0">
                <a:solidFill>
                  <a:srgbClr val="FFFFFF"/>
                </a:solidFill>
                <a:latin typeface="Roboto Cn"/>
                <a:cs typeface="Roboto Cn"/>
              </a:rPr>
              <a:t>tı</a:t>
            </a:r>
            <a:endParaRPr sz="1200">
              <a:latin typeface="Roboto Cn"/>
              <a:cs typeface="Roboto C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575" y="4613850"/>
            <a:ext cx="633444" cy="41189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40325" y="1028375"/>
            <a:ext cx="2426591" cy="34330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308886" y="4395963"/>
            <a:ext cx="6524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0260" marR="5080" indent="-206819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Schematic</a:t>
            </a:r>
            <a:r>
              <a:rPr sz="1200" b="1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Diagram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of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Connecting</a:t>
            </a:r>
            <a:r>
              <a:rPr sz="1200" b="1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existing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PLCs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to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our</a:t>
            </a:r>
            <a:r>
              <a:rPr sz="1200" b="1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system,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similar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approach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is</a:t>
            </a:r>
            <a:r>
              <a:rPr sz="1200" b="1" spc="95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dirty="0">
                <a:solidFill>
                  <a:srgbClr val="595959"/>
                </a:solidFill>
                <a:latin typeface="Cambria"/>
                <a:cs typeface="Cambria"/>
              </a:rPr>
              <a:t>used</a:t>
            </a:r>
            <a:r>
              <a:rPr sz="1200" b="1" spc="10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25" dirty="0">
                <a:solidFill>
                  <a:srgbClr val="595959"/>
                </a:solidFill>
                <a:latin typeface="Cambria"/>
                <a:cs typeface="Cambria"/>
              </a:rPr>
              <a:t>for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interfacing</a:t>
            </a:r>
            <a:r>
              <a:rPr sz="1200" b="1" spc="7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with</a:t>
            </a:r>
            <a:r>
              <a:rPr sz="1200" b="1" spc="7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10" dirty="0">
                <a:solidFill>
                  <a:srgbClr val="595959"/>
                </a:solidFill>
                <a:latin typeface="Cambria"/>
                <a:cs typeface="Cambria"/>
              </a:rPr>
              <a:t>existing</a:t>
            </a:r>
            <a:r>
              <a:rPr sz="1200" b="1" spc="70" dirty="0">
                <a:solidFill>
                  <a:srgbClr val="595959"/>
                </a:solidFill>
                <a:latin typeface="Cambria"/>
                <a:cs typeface="Cambria"/>
              </a:rPr>
              <a:t> </a:t>
            </a:r>
            <a:r>
              <a:rPr sz="1200" b="1" spc="-10" dirty="0">
                <a:solidFill>
                  <a:srgbClr val="595959"/>
                </a:solidFill>
                <a:latin typeface="Cambria"/>
                <a:cs typeface="Cambria"/>
              </a:rPr>
              <a:t>Devices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1118</Words>
  <Application>Microsoft Office PowerPoint</Application>
  <PresentationFormat>On-screen Show (16:9)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Roboto Cn</vt:lpstr>
      <vt:lpstr>Tahoma</vt:lpstr>
      <vt:lpstr>Trebuchet MS</vt:lpstr>
      <vt:lpstr>Office Theme</vt:lpstr>
      <vt:lpstr>IBAAS 2025</vt:lpstr>
      <vt:lpstr>Aluminium Cold Pressed Rolling: Reality</vt:lpstr>
      <vt:lpstr>Aluminium Cold Pressed Rolling: Facts</vt:lpstr>
      <vt:lpstr>Aluminium Cold Pressed Rolling: Expectations</vt:lpstr>
      <vt:lpstr>Aluminium Extrusion Mills: Reality</vt:lpstr>
      <vt:lpstr>Die Manufacturing Plants: Process &amp; Challenges</vt:lpstr>
      <vt:lpstr>Business Challenges</vt:lpstr>
      <vt:lpstr>Business Process Re-engineering</vt:lpstr>
      <vt:lpstr>Schematic diagram for the system</vt:lpstr>
      <vt:lpstr>Steel - Aluminium Mill Data Streaming</vt:lpstr>
      <vt:lpstr>Steel - Aluminium Mill : Material Traceability Window</vt:lpstr>
      <vt:lpstr>Steel - Aluminium Mill: Live Stream and Statistical Analysis</vt:lpstr>
      <vt:lpstr>Steel - Aluminium Mill: Analysis and Filtration Window</vt:lpstr>
      <vt:lpstr>About Caliche</vt:lpstr>
      <vt:lpstr>Some of the ongoing developments</vt:lpstr>
      <vt:lpstr>Awards and Recognitions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PRIYANKA</cp:lastModifiedBy>
  <cp:revision>1</cp:revision>
  <dcterms:created xsi:type="dcterms:W3CDTF">2025-12-26T06:06:25Z</dcterms:created>
  <dcterms:modified xsi:type="dcterms:W3CDTF">2025-12-26T06:10:52Z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2025-12-26T00:00:00Z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2025-12-26T00:00:00Z</vt:filetime>
  </property>
</Properties>
</file>